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Lst>
  <p:notesMasterIdLst>
    <p:notesMasterId r:id="rId43"/>
  </p:notesMasterIdLst>
  <p:handoutMasterIdLst>
    <p:handoutMasterId r:id="rId44"/>
  </p:handoutMasterIdLst>
  <p:sldIdLst>
    <p:sldId id="398" r:id="rId3"/>
    <p:sldId id="313" r:id="rId4"/>
    <p:sldId id="401" r:id="rId5"/>
    <p:sldId id="315" r:id="rId6"/>
    <p:sldId id="455" r:id="rId7"/>
    <p:sldId id="510" r:id="rId8"/>
    <p:sldId id="511" r:id="rId9"/>
    <p:sldId id="512" r:id="rId10"/>
    <p:sldId id="513" r:id="rId11"/>
    <p:sldId id="514" r:id="rId12"/>
    <p:sldId id="515" r:id="rId13"/>
    <p:sldId id="507" r:id="rId14"/>
    <p:sldId id="509" r:id="rId15"/>
    <p:sldId id="516" r:id="rId16"/>
    <p:sldId id="518" r:id="rId17"/>
    <p:sldId id="517" r:id="rId18"/>
    <p:sldId id="519" r:id="rId19"/>
    <p:sldId id="520" r:id="rId20"/>
    <p:sldId id="523" r:id="rId21"/>
    <p:sldId id="524" r:id="rId22"/>
    <p:sldId id="316" r:id="rId23"/>
    <p:sldId id="451" r:id="rId24"/>
    <p:sldId id="463" r:id="rId25"/>
    <p:sldId id="464" r:id="rId26"/>
    <p:sldId id="465" r:id="rId27"/>
    <p:sldId id="466" r:id="rId28"/>
    <p:sldId id="467" r:id="rId29"/>
    <p:sldId id="468" r:id="rId30"/>
    <p:sldId id="469" r:id="rId31"/>
    <p:sldId id="470" r:id="rId32"/>
    <p:sldId id="471" r:id="rId33"/>
    <p:sldId id="472" r:id="rId34"/>
    <p:sldId id="473" r:id="rId35"/>
    <p:sldId id="474" r:id="rId36"/>
    <p:sldId id="475" r:id="rId37"/>
    <p:sldId id="476" r:id="rId38"/>
    <p:sldId id="477" r:id="rId39"/>
    <p:sldId id="478" r:id="rId40"/>
    <p:sldId id="479" r:id="rId41"/>
    <p:sldId id="522" r:id="rId42"/>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onsolas" panose="020B0609020204030204" pitchFamily="49"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
      <p:font typeface="Verdana" panose="020B0604030504040204" pitchFamily="34" charset="0"/>
      <p:regular r:id="rId61"/>
      <p:bold r:id="rId62"/>
      <p:italic r:id="rId63"/>
      <p:boldItalic r:id="rId64"/>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Lst>
        </p14:section>
        <p14:section name="Replicate Data Across the World" id="{C6B6578B-F5CF-418D-991A-F24A0340D180}">
          <p14:sldIdLst>
            <p14:sldId id="313"/>
            <p14:sldId id="401"/>
          </p14:sldIdLst>
        </p14:section>
        <p14:section name="Implement global distribution and high availability" id="{B92904DA-AD65-48A7-82FB-BA4D438E899A}">
          <p14:sldIdLst>
            <p14:sldId id="315"/>
            <p14:sldId id="455"/>
            <p14:sldId id="510"/>
            <p14:sldId id="511"/>
            <p14:sldId id="512"/>
            <p14:sldId id="513"/>
            <p14:sldId id="514"/>
            <p14:sldId id="515"/>
            <p14:sldId id="507"/>
            <p14:sldId id="509"/>
            <p14:sldId id="516"/>
            <p14:sldId id="518"/>
            <p14:sldId id="517"/>
            <p14:sldId id="519"/>
            <p14:sldId id="520"/>
            <p14:sldId id="523"/>
            <p14:sldId id="524"/>
          </p14:sldIdLst>
        </p14:section>
        <p14:section name="Select a data consistency approach based on business use cases" id="{CA5ED27E-6529-4197-AC63-77A7AD34E2E9}">
          <p14:sldIdLst>
            <p14:sldId id="316"/>
            <p14:sldId id="451"/>
            <p14:sldId id="463"/>
            <p14:sldId id="464"/>
            <p14:sldId id="465"/>
            <p14:sldId id="466"/>
            <p14:sldId id="467"/>
            <p14:sldId id="468"/>
            <p14:sldId id="469"/>
            <p14:sldId id="470"/>
            <p14:sldId id="471"/>
            <p14:sldId id="472"/>
            <p14:sldId id="473"/>
            <p14:sldId id="474"/>
            <p14:sldId id="475"/>
            <p14:sldId id="476"/>
            <p14:sldId id="477"/>
            <p14:sldId id="478"/>
            <p14:sldId id="479"/>
            <p14:sldId id="5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4557" autoAdjust="0"/>
  </p:normalViewPr>
  <p:slideViewPr>
    <p:cSldViewPr snapToGrid="0">
      <p:cViewPr>
        <p:scale>
          <a:sx n="60" d="100"/>
          <a:sy n="60" d="100"/>
        </p:scale>
        <p:origin x="34" y="3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6/20/2018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4,4 4,0 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6/20/2018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rest/api/cosmos-db-resource-provider/databaseaccounts#DatabaseAccounts_CreateOrUpda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1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94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77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78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11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9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36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70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30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000000"/>
                </a:solidFill>
                <a:effectLst/>
                <a:latin typeface="segoe-ui_normal"/>
              </a:rPr>
              <a:t>Once the affected region recovers from the outage, all the affected Cosmos DB accounts in the region are automatically recovered by the service.</a:t>
            </a:r>
          </a:p>
          <a:p>
            <a:pPr algn="l">
              <a:buFont typeface="Arial" panose="020B0604020202020204" pitchFamily="34" charset="0"/>
              <a:buChar char="•"/>
            </a:pPr>
            <a:r>
              <a:rPr lang="en-US" b="0" i="0" dirty="0">
                <a:solidFill>
                  <a:srgbClr val="000000"/>
                </a:solidFill>
                <a:effectLst/>
                <a:latin typeface="segoe-ui_normal"/>
              </a:rPr>
              <a:t>Data present in the previous write region that was not replicated to read regions during the outage is published as a conflict feed. Applications can read the conflict feed, resolve the conflicts based on application specific logic, and write the updated data back to the Azure Cosmos DB account as appropriate.</a:t>
            </a:r>
          </a:p>
          <a:p>
            <a:pPr algn="l">
              <a:buFont typeface="Arial" panose="020B0604020202020204" pitchFamily="34" charset="0"/>
              <a:buChar char="•"/>
            </a:pPr>
            <a:r>
              <a:rPr lang="en-US" b="0" i="0" dirty="0">
                <a:solidFill>
                  <a:srgbClr val="000000"/>
                </a:solidFill>
                <a:effectLst/>
                <a:latin typeface="segoe-ui_normal"/>
              </a:rPr>
              <a:t>The previous write region is recreated as a read region and brought back online automatically.</a:t>
            </a:r>
          </a:p>
          <a:p>
            <a:pPr algn="l">
              <a:buFont typeface="Arial" panose="020B0604020202020204" pitchFamily="34" charset="0"/>
              <a:buChar char="•"/>
            </a:pPr>
            <a:r>
              <a:rPr lang="en-US" b="0" i="0">
                <a:solidFill>
                  <a:srgbClr val="000000"/>
                </a:solidFill>
                <a:effectLst/>
                <a:latin typeface="segoe-ui_normal"/>
              </a:rPr>
              <a:t>You can reconfigure read region that was brought back online automatically as the write region by performing a manual failover via the Azure portal or </a:t>
            </a:r>
            <a:r>
              <a:rPr lang="en-US" b="0" i="0" u="none" strike="noStrike">
                <a:solidFill>
                  <a:srgbClr val="0078D7"/>
                </a:solidFill>
                <a:effectLst/>
                <a:latin typeface="segoe-ui_normal"/>
                <a:hlinkClick r:id="rId3"/>
              </a:rPr>
              <a:t>programmatically</a:t>
            </a:r>
            <a:r>
              <a:rPr lang="en-US" b="0" i="0">
                <a:solidFill>
                  <a:srgbClr val="000000"/>
                </a:solidFill>
                <a:effectLst/>
                <a:latin typeface="segoe-ui_normal"/>
              </a:rPr>
              <a:t>.</a:t>
            </a:r>
          </a:p>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19</a:t>
            </a:fld>
            <a:endParaRPr lang="en-US" dirty="0"/>
          </a:p>
        </p:txBody>
      </p:sp>
    </p:spTree>
    <p:extLst>
      <p:ext uri="{BB962C8B-B14F-4D97-AF65-F5344CB8AC3E}">
        <p14:creationId xmlns:p14="http://schemas.microsoft.com/office/powerpoint/2010/main" val="84410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646464"/>
                </a:solidFill>
                <a:effectLst/>
                <a:latin typeface="Open Sans"/>
              </a:rPr>
              <a:t>Exercise: Configuring for Global Distribution</a:t>
            </a:r>
          </a:p>
          <a:p>
            <a:pPr algn="l"/>
            <a:r>
              <a:rPr lang="en-US" b="1" i="0" dirty="0">
                <a:solidFill>
                  <a:srgbClr val="313131"/>
                </a:solidFill>
                <a:effectLst/>
                <a:latin typeface="Open Sans"/>
              </a:rPr>
              <a:t>Important</a:t>
            </a:r>
            <a:r>
              <a:rPr lang="en-US" b="0" i="0" dirty="0">
                <a:solidFill>
                  <a:srgbClr val="313131"/>
                </a:solidFill>
                <a:effectLst/>
                <a:latin typeface="Open Sans"/>
              </a:rPr>
              <a:t>: Prior to getting started with this hands-on exercises, you should have already completed the </a:t>
            </a:r>
            <a:r>
              <a:rPr lang="en-US" b="1" i="0" dirty="0">
                <a:solidFill>
                  <a:srgbClr val="313131"/>
                </a:solidFill>
                <a:effectLst/>
                <a:latin typeface="Open Sans"/>
              </a:rPr>
              <a:t>Getting Started: Creating a Azure Cosmos DB Instance</a:t>
            </a:r>
            <a:r>
              <a:rPr lang="en-US" b="0" i="0" dirty="0">
                <a:solidFill>
                  <a:srgbClr val="313131"/>
                </a:solidFill>
                <a:effectLst/>
                <a:latin typeface="Open Sans"/>
              </a:rPr>
              <a:t> hands-on exercise.</a:t>
            </a:r>
          </a:p>
          <a:p>
            <a:pPr algn="l">
              <a:buFont typeface="+mj-lt"/>
              <a:buAutoNum type="arabicPeriod"/>
            </a:pPr>
            <a:r>
              <a:rPr lang="en-US" b="0" i="0" dirty="0">
                <a:solidFill>
                  <a:srgbClr val="313131"/>
                </a:solidFill>
                <a:effectLst/>
                <a:latin typeface="Open Sans"/>
              </a:rPr>
              <a:t>In a new browser window, sign in to the </a:t>
            </a:r>
            <a:r>
              <a:rPr lang="en-US" b="1" i="0" dirty="0">
                <a:solidFill>
                  <a:srgbClr val="313131"/>
                </a:solidFill>
                <a:effectLst/>
                <a:latin typeface="Open Sans"/>
              </a:rPr>
              <a:t>Azure Portal</a:t>
            </a:r>
            <a:r>
              <a:rPr lang="en-US" b="0" i="0" dirty="0">
                <a:solidFill>
                  <a:srgbClr val="313131"/>
                </a:solidFill>
                <a:effectLst/>
                <a:latin typeface="Open Sans"/>
              </a:rPr>
              <a:t> (</a:t>
            </a:r>
            <a:r>
              <a:rPr lang="en-US" b="0" i="0" u="none" strike="noStrike" dirty="0">
                <a:solidFill>
                  <a:srgbClr val="0075B4"/>
                </a:solidFill>
                <a:effectLst/>
                <a:latin typeface="inherit"/>
                <a:hlinkClick r:id="rId3"/>
              </a:rPr>
              <a:t>https://portal.azure.com</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err="1">
                <a:solidFill>
                  <a:srgbClr val="313131"/>
                </a:solidFill>
                <a:effectLst/>
                <a:latin typeface="Open Sans"/>
              </a:rPr>
              <a:t>Jumpbar</a:t>
            </a:r>
            <a:r>
              <a:rPr lang="en-US" b="0" i="0" dirty="0">
                <a:solidFill>
                  <a:srgbClr val="313131"/>
                </a:solidFill>
                <a:effectLst/>
                <a:latin typeface="Open Sans"/>
              </a:rPr>
              <a:t>, click </a:t>
            </a:r>
            <a:r>
              <a:rPr lang="en-US" b="1" i="0" dirty="0">
                <a:solidFill>
                  <a:srgbClr val="313131"/>
                </a:solidFill>
                <a:effectLst/>
                <a:latin typeface="Open Sans"/>
              </a:rPr>
              <a:t>More Services</a:t>
            </a:r>
            <a:r>
              <a:rPr lang="en-US" b="0" i="0" dirty="0">
                <a:solidFill>
                  <a:srgbClr val="313131"/>
                </a:solidFill>
                <a:effectLst/>
                <a:latin typeface="Open Sans"/>
              </a:rPr>
              <a:t>, locate the </a:t>
            </a:r>
            <a:r>
              <a:rPr lang="en-US" b="1" i="0" dirty="0">
                <a:solidFill>
                  <a:srgbClr val="313131"/>
                </a:solidFill>
                <a:effectLst/>
                <a:latin typeface="Open Sans"/>
              </a:rPr>
              <a:t>Databases</a:t>
            </a:r>
            <a:r>
              <a:rPr lang="en-US" b="0" i="0" dirty="0">
                <a:solidFill>
                  <a:srgbClr val="313131"/>
                </a:solidFill>
                <a:effectLst/>
                <a:latin typeface="Open Sans"/>
              </a:rPr>
              <a:t> section, and then click </a:t>
            </a:r>
            <a:r>
              <a:rPr lang="en-US" b="1" i="0" dirty="0">
                <a:solidFill>
                  <a:srgbClr val="313131"/>
                </a:solidFill>
                <a:effectLst/>
                <a:latin typeface="Open Sans"/>
              </a:rPr>
              <a:t>Azure Cosmos DB</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Azure Cosmos DB</a:t>
            </a:r>
            <a:r>
              <a:rPr lang="en-US" b="0" i="0" dirty="0">
                <a:solidFill>
                  <a:srgbClr val="313131"/>
                </a:solidFill>
                <a:effectLst/>
                <a:latin typeface="Open Sans"/>
              </a:rPr>
              <a:t> blade that opens, locate and click the Azure Cosmos DB account instance you created earlier in this module.</a:t>
            </a:r>
          </a:p>
          <a:p>
            <a:pPr algn="l">
              <a:buFont typeface="+mj-lt"/>
              <a:buAutoNum type="arabicPeriod"/>
            </a:pPr>
            <a:r>
              <a:rPr lang="en-US" b="0" i="0" dirty="0">
                <a:solidFill>
                  <a:srgbClr val="313131"/>
                </a:solidFill>
                <a:effectLst/>
                <a:latin typeface="Open Sans"/>
              </a:rPr>
              <a:t>In the menu on the left-side of the Azure Cosmos DB account blade, locate the </a:t>
            </a:r>
            <a:r>
              <a:rPr lang="en-US" b="1" i="0" dirty="0">
                <a:solidFill>
                  <a:srgbClr val="313131"/>
                </a:solidFill>
                <a:effectLst/>
                <a:latin typeface="Open Sans"/>
              </a:rPr>
              <a:t>Settings</a:t>
            </a:r>
            <a:r>
              <a:rPr lang="en-US" b="0" i="0" dirty="0">
                <a:solidFill>
                  <a:srgbClr val="313131"/>
                </a:solidFill>
                <a:effectLst/>
                <a:latin typeface="Open Sans"/>
              </a:rPr>
              <a:t> section and then click the </a:t>
            </a:r>
            <a:r>
              <a:rPr lang="en-US" b="1" i="0" dirty="0">
                <a:solidFill>
                  <a:srgbClr val="313131"/>
                </a:solidFill>
                <a:effectLst/>
                <a:latin typeface="Open Sans"/>
              </a:rPr>
              <a:t>Replicate data </a:t>
            </a:r>
            <a:r>
              <a:rPr lang="en-US" b="1" i="0" dirty="0" err="1">
                <a:solidFill>
                  <a:srgbClr val="313131"/>
                </a:solidFill>
                <a:effectLst/>
                <a:latin typeface="Open Sans"/>
              </a:rPr>
              <a:t>globally</a:t>
            </a:r>
            <a:r>
              <a:rPr lang="en-US" b="0" i="0" dirty="0" err="1">
                <a:solidFill>
                  <a:srgbClr val="313131"/>
                </a:solidFill>
                <a:effectLst/>
                <a:latin typeface="Open Sans"/>
              </a:rPr>
              <a:t>option</a:t>
            </a:r>
            <a:r>
              <a:rPr lang="en-US" b="0" i="0" dirty="0">
                <a:solidFill>
                  <a:srgbClr val="313131"/>
                </a:solidFill>
                <a:effectLst/>
                <a:latin typeface="Open Sans"/>
              </a:rPr>
              <a:t> in the menu.</a:t>
            </a:r>
          </a:p>
          <a:p>
            <a:pPr algn="l">
              <a:buFont typeface="+mj-lt"/>
              <a:buAutoNum type="arabicPeriod"/>
            </a:pPr>
            <a:r>
              <a:rPr lang="en-US" b="0" i="0" dirty="0">
                <a:solidFill>
                  <a:srgbClr val="313131"/>
                </a:solidFill>
                <a:effectLst/>
                <a:latin typeface="Open Sans"/>
              </a:rPr>
              <a:t>In the </a:t>
            </a:r>
            <a:r>
              <a:rPr lang="en-US" b="1" i="0" dirty="0">
                <a:solidFill>
                  <a:srgbClr val="313131"/>
                </a:solidFill>
                <a:effectLst/>
                <a:latin typeface="Open Sans"/>
              </a:rPr>
              <a:t>Replicate data globally</a:t>
            </a:r>
            <a:r>
              <a:rPr lang="en-US" b="0" i="0" dirty="0">
                <a:solidFill>
                  <a:srgbClr val="313131"/>
                </a:solidFill>
                <a:effectLst/>
                <a:latin typeface="Open Sans"/>
              </a:rPr>
              <a:t> blade, select an additional (second) region by clicking the region's icons on the global map.</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Save</a:t>
            </a:r>
            <a:r>
              <a:rPr lang="en-US" b="0" i="0" dirty="0">
                <a:solidFill>
                  <a:srgbClr val="313131"/>
                </a:solidFill>
                <a:effectLst/>
                <a:latin typeface="Open Sans"/>
              </a:rPr>
              <a:t> button. Wait for the “</a:t>
            </a:r>
            <a:r>
              <a:rPr lang="en-US" b="1" i="0" dirty="0">
                <a:solidFill>
                  <a:srgbClr val="313131"/>
                </a:solidFill>
                <a:effectLst/>
                <a:latin typeface="Open Sans"/>
              </a:rPr>
              <a:t>Add/Remove Regions</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The </a:t>
            </a:r>
            <a:r>
              <a:rPr lang="en-US" b="1" i="0" dirty="0">
                <a:solidFill>
                  <a:srgbClr val="313131"/>
                </a:solidFill>
                <a:effectLst/>
                <a:latin typeface="Open Sans"/>
              </a:rPr>
              <a:t>Manual Failover</a:t>
            </a:r>
            <a:r>
              <a:rPr lang="en-US" b="0" i="0" dirty="0">
                <a:solidFill>
                  <a:srgbClr val="313131"/>
                </a:solidFill>
                <a:effectLst/>
                <a:latin typeface="Open Sans"/>
              </a:rPr>
              <a:t> button should now be enabled. Click the </a:t>
            </a:r>
            <a:r>
              <a:rPr lang="en-US" b="1" i="0" dirty="0">
                <a:solidFill>
                  <a:srgbClr val="313131"/>
                </a:solidFill>
                <a:effectLst/>
                <a:latin typeface="Open Sans"/>
              </a:rPr>
              <a:t>Manual Failover</a:t>
            </a:r>
            <a:r>
              <a:rPr lang="en-US" b="0" i="0" dirty="0">
                <a:solidFill>
                  <a:srgbClr val="313131"/>
                </a:solidFill>
                <a:effectLst/>
                <a:latin typeface="Open Sans"/>
              </a:rPr>
              <a:t> button.</a:t>
            </a:r>
          </a:p>
          <a:p>
            <a:pPr algn="l">
              <a:buFont typeface="+mj-lt"/>
              <a:buAutoNum type="arabicPeriod"/>
            </a:pPr>
            <a:r>
              <a:rPr lang="en-US" b="0" i="0" dirty="0">
                <a:solidFill>
                  <a:srgbClr val="313131"/>
                </a:solidFill>
                <a:effectLst/>
                <a:latin typeface="Open Sans"/>
              </a:rPr>
              <a:t>Once you add a second </a:t>
            </a:r>
            <a:r>
              <a:rPr lang="en-US" b="1" i="0" dirty="0">
                <a:solidFill>
                  <a:srgbClr val="313131"/>
                </a:solidFill>
                <a:effectLst/>
                <a:latin typeface="Open Sans"/>
              </a:rPr>
              <a:t>Region</a:t>
            </a:r>
            <a:r>
              <a:rPr lang="en-US" b="0" i="0" dirty="0">
                <a:solidFill>
                  <a:srgbClr val="313131"/>
                </a:solidFill>
                <a:effectLst/>
                <a:latin typeface="Open Sans"/>
              </a:rPr>
              <a:t>, the manual failover option is enabled and allows you to manually select that region to become the new </a:t>
            </a:r>
            <a:r>
              <a:rPr lang="en-US" b="1" i="0" dirty="0">
                <a:solidFill>
                  <a:srgbClr val="313131"/>
                </a:solidFill>
                <a:effectLst/>
                <a:latin typeface="Open Sans"/>
              </a:rPr>
              <a:t>Write Region</a:t>
            </a:r>
            <a:r>
              <a:rPr lang="en-US" b="0" i="0" dirty="0">
                <a:solidFill>
                  <a:srgbClr val="313131"/>
                </a:solidFill>
                <a:effectLst/>
                <a:latin typeface="Open Sans"/>
              </a:rPr>
              <a:t>.</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Manual Failover</a:t>
            </a:r>
            <a:r>
              <a:rPr lang="en-US" b="0" i="0" dirty="0">
                <a:solidFill>
                  <a:srgbClr val="313131"/>
                </a:solidFill>
                <a:effectLst/>
                <a:latin typeface="Open Sans"/>
              </a:rPr>
              <a:t> blade, select the only region option available in the </a:t>
            </a:r>
            <a:r>
              <a:rPr lang="en-US" b="1" i="0" dirty="0">
                <a:solidFill>
                  <a:srgbClr val="313131"/>
                </a:solidFill>
                <a:effectLst/>
                <a:latin typeface="Open Sans"/>
              </a:rPr>
              <a:t>Read Regions</a:t>
            </a:r>
            <a:r>
              <a:rPr lang="en-US" b="0" i="0" dirty="0">
                <a:solidFill>
                  <a:srgbClr val="313131"/>
                </a:solidFill>
                <a:effectLst/>
                <a:latin typeface="Open Sans"/>
              </a:rPr>
              <a:t> list.</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checkbox</a:t>
            </a:r>
            <a:r>
              <a:rPr lang="en-US" b="0" i="0" dirty="0">
                <a:solidFill>
                  <a:srgbClr val="313131"/>
                </a:solidFill>
                <a:effectLst/>
                <a:latin typeface="Open Sans"/>
              </a:rPr>
              <a:t> to confirm that you agree to trigger a failover and then click the </a:t>
            </a:r>
            <a:r>
              <a:rPr lang="en-US" b="1" i="0" dirty="0">
                <a:solidFill>
                  <a:srgbClr val="313131"/>
                </a:solidFill>
                <a:effectLst/>
                <a:latin typeface="Open Sans"/>
              </a:rPr>
              <a:t>OK</a:t>
            </a:r>
            <a:r>
              <a:rPr lang="en-US" b="0" i="0" dirty="0">
                <a:solidFill>
                  <a:srgbClr val="313131"/>
                </a:solidFill>
                <a:effectLst/>
                <a:latin typeface="Open Sans"/>
              </a:rPr>
              <a:t> button to perform the failover action. Wait for the “</a:t>
            </a:r>
            <a:r>
              <a:rPr lang="en-US" b="1" i="0" dirty="0">
                <a:solidFill>
                  <a:srgbClr val="313131"/>
                </a:solidFill>
                <a:effectLst/>
                <a:latin typeface="Open Sans"/>
              </a:rPr>
              <a:t>Manual Failover</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You should now notice that your Read and Write Regions have been swapped.</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Replicate data globally</a:t>
            </a:r>
            <a:r>
              <a:rPr lang="en-US" b="0" i="0" dirty="0">
                <a:solidFill>
                  <a:srgbClr val="313131"/>
                </a:solidFill>
                <a:effectLst/>
                <a:latin typeface="Open Sans"/>
              </a:rPr>
              <a:t> blade, select an additional (third) region by clicking the region's icons on the global map.</a:t>
            </a:r>
          </a:p>
          <a:p>
            <a:pPr algn="l">
              <a:buFont typeface="+mj-lt"/>
              <a:buAutoNum type="arabicPeriod"/>
            </a:pPr>
            <a:r>
              <a:rPr lang="en-US" b="0" i="0" dirty="0">
                <a:solidFill>
                  <a:srgbClr val="313131"/>
                </a:solidFill>
                <a:effectLst/>
                <a:latin typeface="Open Sans"/>
              </a:rPr>
              <a:t>Click the </a:t>
            </a:r>
            <a:r>
              <a:rPr lang="en-US" b="1" i="0" dirty="0">
                <a:solidFill>
                  <a:srgbClr val="313131"/>
                </a:solidFill>
                <a:effectLst/>
                <a:latin typeface="Open Sans"/>
              </a:rPr>
              <a:t>Save</a:t>
            </a:r>
            <a:r>
              <a:rPr lang="en-US" b="0" i="0" dirty="0">
                <a:solidFill>
                  <a:srgbClr val="313131"/>
                </a:solidFill>
                <a:effectLst/>
                <a:latin typeface="Open Sans"/>
              </a:rPr>
              <a:t> button. Wait for the “</a:t>
            </a:r>
            <a:r>
              <a:rPr lang="en-US" b="1" i="0" dirty="0">
                <a:solidFill>
                  <a:srgbClr val="313131"/>
                </a:solidFill>
                <a:effectLst/>
                <a:latin typeface="Open Sans"/>
              </a:rPr>
              <a:t>Add/Remove Regions</a:t>
            </a:r>
            <a:r>
              <a:rPr lang="en-US" b="0" i="0" dirty="0">
                <a:solidFill>
                  <a:srgbClr val="313131"/>
                </a:solidFill>
                <a:effectLst/>
                <a:latin typeface="Open Sans"/>
              </a:rPr>
              <a:t>” operation to complete.</a:t>
            </a:r>
          </a:p>
          <a:p>
            <a:pPr algn="l">
              <a:buFont typeface="+mj-lt"/>
              <a:buAutoNum type="arabicPeriod"/>
            </a:pPr>
            <a:r>
              <a:rPr lang="en-US" b="0" i="0" dirty="0">
                <a:solidFill>
                  <a:srgbClr val="313131"/>
                </a:solidFill>
                <a:effectLst/>
                <a:latin typeface="Open Sans"/>
              </a:rPr>
              <a:t>The </a:t>
            </a:r>
            <a:r>
              <a:rPr lang="en-US" b="1" i="0" dirty="0">
                <a:solidFill>
                  <a:srgbClr val="313131"/>
                </a:solidFill>
                <a:effectLst/>
                <a:latin typeface="Open Sans"/>
              </a:rPr>
              <a:t>Failover Priorities</a:t>
            </a:r>
            <a:r>
              <a:rPr lang="en-US" b="0" i="0" dirty="0">
                <a:solidFill>
                  <a:srgbClr val="313131"/>
                </a:solidFill>
                <a:effectLst/>
                <a:latin typeface="Open Sans"/>
              </a:rPr>
              <a:t> button should now be enabled. Click the </a:t>
            </a:r>
            <a:r>
              <a:rPr lang="en-US" b="1" i="0" dirty="0">
                <a:solidFill>
                  <a:srgbClr val="313131"/>
                </a:solidFill>
                <a:effectLst/>
                <a:latin typeface="Open Sans"/>
              </a:rPr>
              <a:t>Failover Priorities</a:t>
            </a:r>
            <a:r>
              <a:rPr lang="en-US" b="0" i="0" dirty="0">
                <a:solidFill>
                  <a:srgbClr val="313131"/>
                </a:solidFill>
                <a:effectLst/>
                <a:latin typeface="Open Sans"/>
              </a:rPr>
              <a:t> button.</a:t>
            </a:r>
          </a:p>
          <a:p>
            <a:pPr algn="l">
              <a:buFont typeface="+mj-lt"/>
              <a:buAutoNum type="arabicPeriod"/>
            </a:pPr>
            <a:r>
              <a:rPr lang="en-US" b="0" i="0" dirty="0">
                <a:solidFill>
                  <a:srgbClr val="313131"/>
                </a:solidFill>
                <a:effectLst/>
                <a:latin typeface="Open Sans"/>
              </a:rPr>
              <a:t>Once you add a third </a:t>
            </a:r>
            <a:r>
              <a:rPr lang="en-US" b="1" i="0" dirty="0">
                <a:solidFill>
                  <a:srgbClr val="313131"/>
                </a:solidFill>
                <a:effectLst/>
                <a:latin typeface="Open Sans"/>
              </a:rPr>
              <a:t>Region</a:t>
            </a:r>
            <a:r>
              <a:rPr lang="en-US" b="0" i="0" dirty="0">
                <a:solidFill>
                  <a:srgbClr val="313131"/>
                </a:solidFill>
                <a:effectLst/>
                <a:latin typeface="Open Sans"/>
              </a:rPr>
              <a:t>, the failover priorities option is enabled and allows you to change the failover order for regions.</a:t>
            </a:r>
          </a:p>
          <a:p>
            <a:pPr algn="l">
              <a:buFont typeface="+mj-lt"/>
              <a:buAutoNum type="arabicPeriod"/>
            </a:pPr>
            <a:r>
              <a:rPr lang="en-US" b="0" i="0" dirty="0">
                <a:solidFill>
                  <a:srgbClr val="313131"/>
                </a:solidFill>
                <a:effectLst/>
                <a:latin typeface="Open Sans"/>
              </a:rPr>
              <a:t>In the </a:t>
            </a:r>
            <a:r>
              <a:rPr lang="en-US" b="0" i="1" dirty="0">
                <a:solidFill>
                  <a:srgbClr val="313131"/>
                </a:solidFill>
                <a:effectLst/>
                <a:latin typeface="Open Sans"/>
              </a:rPr>
              <a:t>Failover Priorities</a:t>
            </a:r>
            <a:r>
              <a:rPr lang="en-US" b="0" i="0" dirty="0">
                <a:solidFill>
                  <a:srgbClr val="313131"/>
                </a:solidFill>
                <a:effectLst/>
                <a:latin typeface="Open Sans"/>
              </a:rPr>
              <a:t> blade, observe the current priority order.</a:t>
            </a:r>
          </a:p>
          <a:p>
            <a:pPr algn="l">
              <a:buFont typeface="+mj-lt"/>
              <a:buAutoNum type="arabicPeriod"/>
            </a:pPr>
            <a:r>
              <a:rPr lang="en-US" b="0" i="0" dirty="0">
                <a:solidFill>
                  <a:srgbClr val="313131"/>
                </a:solidFill>
                <a:effectLst/>
                <a:latin typeface="Open Sans"/>
              </a:rPr>
              <a:t>Close the </a:t>
            </a:r>
            <a:r>
              <a:rPr lang="en-US" b="0" i="1" dirty="0">
                <a:solidFill>
                  <a:srgbClr val="313131"/>
                </a:solidFill>
                <a:effectLst/>
                <a:latin typeface="Open Sans"/>
              </a:rPr>
              <a:t>Failover Priorities</a:t>
            </a:r>
            <a:r>
              <a:rPr lang="en-US" b="0" i="0" dirty="0">
                <a:solidFill>
                  <a:srgbClr val="313131"/>
                </a:solidFill>
                <a:effectLst/>
                <a:latin typeface="Open Sans"/>
              </a:rPr>
              <a:t> blade.</a:t>
            </a:r>
          </a:p>
          <a:p>
            <a:pPr algn="l">
              <a:buFont typeface="+mj-lt"/>
              <a:buAutoNum type="arabicPeriod"/>
            </a:pPr>
            <a:endParaRPr lang="en-US" b="0" i="0" dirty="0">
              <a:solidFill>
                <a:srgbClr val="313131"/>
              </a:solidFill>
              <a:effectLst/>
              <a:latin typeface="Open Sans"/>
            </a:endParaRPr>
          </a:p>
          <a:p>
            <a:r>
              <a:rPr lang="en-US" sz="1200" kern="1200" dirty="0">
                <a:solidFill>
                  <a:schemeClr val="tx1"/>
                </a:solidFill>
                <a:effectLst/>
                <a:latin typeface="+mn-lt"/>
                <a:ea typeface="+mn-ea"/>
                <a:cs typeface="+mn-cs"/>
              </a:rPr>
              <a:t>Source: edx.org  </a:t>
            </a:r>
          </a:p>
          <a:p>
            <a:r>
              <a:rPr lang="en-US" sz="1200" kern="1200" dirty="0">
                <a:solidFill>
                  <a:schemeClr val="tx1"/>
                </a:solidFill>
                <a:effectLst/>
                <a:latin typeface="+mn-lt"/>
                <a:ea typeface="+mn-ea"/>
                <a:cs typeface="+mn-cs"/>
              </a:rPr>
              <a:t>Microsoft: DAT221xIntroduction to NoSQL Data Solutions</a:t>
            </a:r>
          </a:p>
          <a:p>
            <a:pPr algn="l">
              <a:buFont typeface="+mj-lt"/>
              <a:buAutoNum type="arabicPeriod"/>
            </a:pPr>
            <a:endParaRPr lang="en-US" b="0" i="0" dirty="0">
              <a:solidFill>
                <a:srgbClr val="313131"/>
              </a:solidFill>
              <a:effectLst/>
              <a:latin typeface="Open Sans"/>
            </a:endParaRPr>
          </a:p>
        </p:txBody>
      </p:sp>
      <p:sp>
        <p:nvSpPr>
          <p:cNvPr id="4" name="Slide Number Placeholder 3"/>
          <p:cNvSpPr>
            <a:spLocks noGrp="1"/>
          </p:cNvSpPr>
          <p:nvPr>
            <p:ph type="sldNum" sz="quarter" idx="10"/>
          </p:nvPr>
        </p:nvSpPr>
        <p:spPr/>
        <p:txBody>
          <a:bodyPr/>
          <a:lstStyle/>
          <a:p>
            <a:fld id="{F19E9337-0361-41F3-9C17-1F4FFD1214BA}" type="slidenum">
              <a:rPr lang="en-US" smtClean="0"/>
              <a:t>20</a:t>
            </a:fld>
            <a:endParaRPr lang="en-US" dirty="0"/>
          </a:p>
        </p:txBody>
      </p:sp>
    </p:spTree>
    <p:extLst>
      <p:ext uri="{BB962C8B-B14F-4D97-AF65-F5344CB8AC3E}">
        <p14:creationId xmlns:p14="http://schemas.microsoft.com/office/powerpoint/2010/main" val="1226155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615013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What is the essence of the cap </a:t>
            </a:r>
            <a:r>
              <a:rPr lang="en-US" sz="1200" kern="0" dirty="0" err="1">
                <a:solidFill>
                  <a:schemeClr val="bg1"/>
                </a:solidFill>
                <a:latin typeface="Segoe UI Light" panose="020B0502040204020203" pitchFamily="34" charset="0"/>
                <a:cs typeface="Segoe UI Light" panose="020B0502040204020203" pitchFamily="34" charset="0"/>
              </a:rPr>
              <a:t>therme</a:t>
            </a:r>
            <a:r>
              <a:rPr lang="en-US" sz="1200" kern="0" dirty="0">
                <a:solidFill>
                  <a:schemeClr val="bg1"/>
                </a:solidFill>
                <a:latin typeface="Segoe UI Light" panose="020B0502040204020203" pitchFamily="34" charset="0"/>
                <a:cs typeface="Segoe UI Light" panose="020B0502040204020203" pitchFamily="34" charset="0"/>
              </a:rPr>
              <a:t>? Trade offs</a:t>
            </a: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Why?</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Things are not instantaneous </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So vertical vs horizontal</a:t>
            </a: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1200"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Strong</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Bound staleness</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Session</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Consistent prefix : ordering guarantee</a:t>
            </a:r>
          </a:p>
          <a:p>
            <a:pPr marL="267852" indent="-267852" defTabSz="857124"/>
            <a:r>
              <a:rPr lang="en-US" sz="1200" kern="0" dirty="0">
                <a:solidFill>
                  <a:schemeClr val="bg1"/>
                </a:solidFill>
                <a:latin typeface="Segoe UI Light" panose="020B0502040204020203" pitchFamily="34" charset="0"/>
                <a:cs typeface="Segoe UI Light" panose="020B0502040204020203" pitchFamily="34" charset="0"/>
              </a:rPr>
              <a:t>Eventual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07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To get from Primary to secondary, 200 </a:t>
            </a:r>
            <a:r>
              <a:rPr lang="en-US" dirty="0" err="1"/>
              <a:t>ms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76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values synced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14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Updated primary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407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Something went wrong</a:t>
            </a:r>
          </a:p>
          <a:p>
            <a:r>
              <a:rPr lang="en-US" dirty="0"/>
              <a:t>Can’t get the data over. </a:t>
            </a:r>
          </a:p>
          <a:p>
            <a:r>
              <a:rPr lang="en-US" dirty="0"/>
              <a:t>What are the two available options when reading from secondary?</a:t>
            </a:r>
          </a:p>
          <a:p>
            <a:r>
              <a:rPr lang="en-US" dirty="0"/>
              <a:t>Can wait until flushing over the data</a:t>
            </a:r>
          </a:p>
          <a:p>
            <a:r>
              <a:rPr lang="en-US" dirty="0"/>
              <a:t>Or fall back to primary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49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457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Can be on the exam</a:t>
            </a:r>
          </a:p>
          <a:p>
            <a:r>
              <a:rPr lang="en-US" dirty="0"/>
              <a:t>CAP theorem is a tradeoff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3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What happens with latency?</a:t>
            </a:r>
          </a:p>
          <a:p>
            <a:r>
              <a:rPr lang="en-US" dirty="0"/>
              <a:t>If it takes long, what is </a:t>
            </a:r>
            <a:r>
              <a:rPr lang="en-US" dirty="0" err="1"/>
              <a:t>goin</a:t>
            </a:r>
            <a:r>
              <a:rPr lang="en-US" dirty="0"/>
              <a:t>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7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460512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080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Casandra can </a:t>
            </a:r>
            <a:r>
              <a:rPr lang="en-US" dirty="0" err="1"/>
              <a:t>decticate</a:t>
            </a:r>
            <a:r>
              <a:rPr lang="en-US" dirty="0"/>
              <a:t> a </a:t>
            </a:r>
            <a:r>
              <a:rPr lang="en-US" dirty="0" err="1"/>
              <a:t>corom</a:t>
            </a:r>
            <a:r>
              <a:rPr lang="en-US" dirty="0"/>
              <a:t> and what is the majority value,</a:t>
            </a:r>
          </a:p>
          <a:p>
            <a:r>
              <a:rPr lang="en-US" dirty="0"/>
              <a:t>But the latency increases, because it takes as long as the farthest one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781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Expanded theorem</a:t>
            </a:r>
          </a:p>
          <a:p>
            <a:r>
              <a:rPr lang="en-US" dirty="0"/>
              <a:t>Even if there are no times where network experience ..</a:t>
            </a:r>
          </a:p>
          <a:p>
            <a:r>
              <a:rPr lang="en-US" dirty="0"/>
              <a:t>You still have to consider this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42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5563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1A9C4-7583-4521-8349-0F8616ED944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6/20/2018 11:05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4"/>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2918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Ask what is what</a:t>
            </a:r>
          </a:p>
          <a:p>
            <a:endParaRPr lang="en-US" dirty="0"/>
          </a:p>
          <a:p>
            <a:r>
              <a:rPr lang="en-US" dirty="0"/>
              <a:t>Strong, every single node will commit before flushed   seats and flights</a:t>
            </a:r>
          </a:p>
          <a:p>
            <a:r>
              <a:rPr lang="en-US" dirty="0"/>
              <a:t>Eventual: primary since it is master, with eventually it will merge. Never come to a state where machines have different data!</a:t>
            </a:r>
          </a:p>
          <a:p>
            <a:endParaRPr lang="en-US" dirty="0"/>
          </a:p>
          <a:p>
            <a:r>
              <a:rPr lang="en-US" dirty="0"/>
              <a:t>Bounded-staleness: cap on how stale it can get. Nothing any more stale than x number of operation, x number of seconds</a:t>
            </a:r>
          </a:p>
          <a:p>
            <a:endParaRPr lang="en-US" dirty="0"/>
          </a:p>
          <a:p>
            <a:r>
              <a:rPr lang="en-US" dirty="0"/>
              <a:t>Session: within a single connection, you set the limit.</a:t>
            </a:r>
          </a:p>
          <a:p>
            <a:r>
              <a:rPr lang="en-US" dirty="0"/>
              <a:t>I am guaranteed to see the write I did.</a:t>
            </a:r>
          </a:p>
          <a:p>
            <a:r>
              <a:rPr lang="en-US" dirty="0"/>
              <a:t>But if someone else is reading my change, they are not guaranteed to see the change I made</a:t>
            </a:r>
          </a:p>
          <a:p>
            <a:endParaRPr lang="en-US" dirty="0"/>
          </a:p>
          <a:p>
            <a:r>
              <a:rPr lang="en-US" dirty="0"/>
              <a:t>Consistent prefix: is the order of replication. So ABC </a:t>
            </a:r>
            <a:r>
              <a:rPr lang="en-US" dirty="0" err="1"/>
              <a:t>garantees</a:t>
            </a:r>
            <a:r>
              <a:rPr lang="en-US" dirty="0"/>
              <a:t> ABC </a:t>
            </a:r>
          </a:p>
          <a:p>
            <a:r>
              <a:rPr lang="en-US" dirty="0"/>
              <a:t>The write operation order</a:t>
            </a:r>
          </a:p>
          <a:p>
            <a:r>
              <a:rPr lang="en-US" dirty="0"/>
              <a:t>You don’t get invalid state where A didn’t propagate.  </a:t>
            </a:r>
          </a:p>
          <a:p>
            <a:r>
              <a:rPr lang="en-US" dirty="0"/>
              <a:t>Really good for logging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798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Monotonic : as writes are coming in you are always adding 1 or incremental and predictable matter so ABC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560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60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672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6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40</a:t>
            </a:fld>
            <a:endParaRPr lang="en-US" dirty="0"/>
          </a:p>
        </p:txBody>
      </p:sp>
    </p:spTree>
    <p:extLst>
      <p:ext uri="{BB962C8B-B14F-4D97-AF65-F5344CB8AC3E}">
        <p14:creationId xmlns:p14="http://schemas.microsoft.com/office/powerpoint/2010/main" val="861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2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BCR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Important to manually failover? Testing for RTO and RPO how long does it take you to go back online</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Built in to the SDK, if the primary fails, then it detects it and fails-over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No switch back</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prima</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02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774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74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955128-46DB-4B46-8D54-0B8BFA51CA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30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#70-777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036855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#70-777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24"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cosmos-db/regional-failov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zure.microsoft.com/en-us/resources/videos/azure-cosmosdb-consistency/" TargetMode="Externa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n.wikipedia.org/wiki/CAP_theore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cosmos-db/consistency-level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dotnet/api/microsoft.azure.documents.client.requestoptions.sessiontoken?view=azure-dotne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ocs.microsoft.com/en-us/azure/cosmos-db/distribute-data-globally" TargetMode="Externa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70-777 Implementing Microsoft Azure Cosmos DB Solutions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Partition and Model Data</a:t>
            </a:r>
          </a:p>
          <a:p>
            <a:r>
              <a:rPr lang="en-US" dirty="0">
                <a:solidFill>
                  <a:srgbClr val="FFC000"/>
                </a:solidFill>
              </a:rPr>
              <a:t>Replicate Data Across the World</a:t>
            </a:r>
          </a:p>
          <a:p>
            <a:r>
              <a:rPr lang="en-US" dirty="0"/>
              <a:t>Tune and Debug Azure Cosmos DB Solutions</a:t>
            </a:r>
          </a:p>
          <a:p>
            <a:r>
              <a:rPr lang="en-US" dirty="0"/>
              <a:t>Perform Integration and Develop Solutions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https://www.microsoft.com/en-ie/learning/exam-70-777.aspx</a:t>
            </a:r>
          </a:p>
        </p:txBody>
      </p:sp>
      <p:sp>
        <p:nvSpPr>
          <p:cNvPr id="5" name="Marcador de texto 4">
            <a:extLst>
              <a:ext uri="{FF2B5EF4-FFF2-40B4-BE49-F238E27FC236}">
                <a16:creationId xmlns:a16="http://schemas.microsoft.com/office/drawing/2014/main" id="{F6B41E00-B292-4F44-ABFE-CD284B8E0EA8}"/>
              </a:ext>
            </a:extLst>
          </p:cNvPr>
          <p:cNvSpPr>
            <a:spLocks noGrp="1"/>
          </p:cNvSpPr>
          <p:nvPr>
            <p:ph type="body" sz="quarter" idx="10"/>
          </p:nvPr>
        </p:nvSpPr>
        <p:spPr/>
        <p:txBody>
          <a:bodyPr/>
          <a:lstStyle/>
          <a:p>
            <a:endParaRPr lang="es-MX"/>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735673" y="857250"/>
            <a:ext cx="7672654" cy="5143500"/>
          </a:xfrm>
          <a:prstGeom prst="rect">
            <a:avLst/>
          </a:prstGeom>
        </p:spPr>
      </p:pic>
      <p:sp>
        <p:nvSpPr>
          <p:cNvPr id="2" name="Title 1"/>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457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735673" y="857250"/>
            <a:ext cx="7672654" cy="51435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3378820" y="1303300"/>
            <a:ext cx="574288" cy="27878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 name="Title 2"/>
          <p:cNvSpPr>
            <a:spLocks noGrp="1"/>
          </p:cNvSpPr>
          <p:nvPr>
            <p:ph type="title"/>
          </p:nvPr>
        </p:nvSpPr>
        <p:spPr/>
        <p:txBody>
          <a:bodyPr/>
          <a:lstStyle/>
          <a:p>
            <a:r>
              <a:rPr lang="en-US" dirty="0"/>
              <a:t>Global Distribution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923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1" y="1118529"/>
            <a:ext cx="4819553" cy="32011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81" y="3761697"/>
            <a:ext cx="6777091" cy="1760416"/>
          </a:xfrm>
          <a:prstGeom prst="rect">
            <a:avLst/>
          </a:prstGeom>
          <a:ln>
            <a:solidFill>
              <a:srgbClr val="FF00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646" y="2415641"/>
            <a:ext cx="444500" cy="431800"/>
          </a:xfrm>
          <a:prstGeom prst="rect">
            <a:avLst/>
          </a:prstGeom>
          <a:ln w="19050">
            <a:solidFill>
              <a:srgbClr val="FF0000"/>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9985" y="3036941"/>
            <a:ext cx="355600" cy="381000"/>
          </a:xfrm>
          <a:prstGeom prst="rect">
            <a:avLst/>
          </a:prstGeom>
          <a:ln w="19050">
            <a:solidFill>
              <a:srgbClr val="FF0000"/>
            </a:solidFill>
          </a:ln>
        </p:spPr>
      </p:pic>
      <p:cxnSp>
        <p:nvCxnSpPr>
          <p:cNvPr id="9" name="Curved Connector 8"/>
          <p:cNvCxnSpPr>
            <a:endCxn id="7" idx="0"/>
          </p:cNvCxnSpPr>
          <p:nvPr/>
        </p:nvCxnSpPr>
        <p:spPr>
          <a:xfrm>
            <a:off x="2508252" y="2631541"/>
            <a:ext cx="3779532" cy="40540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238897" y="2847442"/>
            <a:ext cx="3871088" cy="38000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Global Distribution</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947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1" y="1118529"/>
            <a:ext cx="4819553" cy="32011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646" y="2415641"/>
            <a:ext cx="444500" cy="431800"/>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5674" y="2090651"/>
            <a:ext cx="355600" cy="381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2340042" y="2180007"/>
            <a:ext cx="134489" cy="33677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2527367" y="2405431"/>
            <a:ext cx="159889" cy="29232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981" y="3768763"/>
            <a:ext cx="6777091" cy="1796718"/>
          </a:xfrm>
          <a:prstGeom prst="rect">
            <a:avLst/>
          </a:prstGeom>
          <a:ln>
            <a:solidFill>
              <a:srgbClr val="FF0000"/>
            </a:solidFill>
          </a:ln>
        </p:spPr>
      </p:pic>
      <p:sp>
        <p:nvSpPr>
          <p:cNvPr id="2" name="Title 1"/>
          <p:cNvSpPr>
            <a:spLocks noGrp="1"/>
          </p:cNvSpPr>
          <p:nvPr>
            <p:ph type="title"/>
          </p:nvPr>
        </p:nvSpPr>
        <p:spPr/>
        <p:txBody>
          <a:bodyPr/>
          <a:lstStyle/>
          <a:p>
            <a:r>
              <a:rPr lang="en-US" dirty="0"/>
              <a:t>Global Distribution</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221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971550" y="857250"/>
            <a:ext cx="7200900" cy="5143500"/>
          </a:xfrm>
          <a:prstGeom prst="rect">
            <a:avLst/>
          </a:prstGeom>
        </p:spPr>
      </p:pic>
      <p:sp>
        <p:nvSpPr>
          <p:cNvPr id="2" name="Title 1"/>
          <p:cNvSpPr>
            <a:spLocks noGrp="1"/>
          </p:cNvSpPr>
          <p:nvPr>
            <p:ph type="title"/>
          </p:nvPr>
        </p:nvSpPr>
        <p:spPr/>
        <p:txBody>
          <a:bodyPr/>
          <a:lstStyle/>
          <a:p>
            <a:r>
              <a:rPr lang="en-US" dirty="0"/>
              <a:t>Automatic Failover</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033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971550" y="857250"/>
            <a:ext cx="7200900" cy="51435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165303" y="3429000"/>
            <a:ext cx="6897029" cy="25717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Automatic Failover</a:t>
            </a:r>
          </a:p>
        </p:txBody>
      </p:sp>
      <p:sp>
        <p:nvSpPr>
          <p:cNvPr id="6" name="Text Placeholder 5"/>
          <p:cNvSpPr>
            <a:spLocks noGrp="1"/>
          </p:cNvSpPr>
          <p:nvPr>
            <p:ph type="body" sz="quarter" idx="10"/>
          </p:nvPr>
        </p:nvSpPr>
        <p:spPr/>
        <p:txBody>
          <a:bodyPr/>
          <a:lstStyle/>
          <a:p>
            <a:r>
              <a:rPr lang="en-US" dirty="0">
                <a:hlinkClick r:id="rId4"/>
              </a:rPr>
              <a:t>https://docs.microsoft.com/en-us/azure/cosmos-db/regional-failover</a:t>
            </a:r>
            <a:endParaRPr lang="en-US" dirty="0"/>
          </a:p>
          <a:p>
            <a:endParaRPr lang="en-US" dirty="0"/>
          </a:p>
        </p:txBody>
      </p:sp>
    </p:spTree>
    <p:extLst>
      <p:ext uri="{BB962C8B-B14F-4D97-AF65-F5344CB8AC3E}">
        <p14:creationId xmlns:p14="http://schemas.microsoft.com/office/powerpoint/2010/main" val="3274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3"/>
          <a:stretch>
            <a:fillRect/>
          </a:stretch>
        </p:blipFill>
        <p:spPr>
          <a:xfrm>
            <a:off x="931656" y="857250"/>
            <a:ext cx="7280688" cy="51435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165303" y="3429000"/>
            <a:ext cx="6897029" cy="257175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Automatic Failover</a:t>
            </a:r>
          </a:p>
        </p:txBody>
      </p:sp>
      <p:sp>
        <p:nvSpPr>
          <p:cNvPr id="3" name="Text Placeholder 2"/>
          <p:cNvSpPr>
            <a:spLocks noGrp="1"/>
          </p:cNvSpPr>
          <p:nvPr>
            <p:ph type="body" idx="1"/>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4293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3"/>
          <a:stretch>
            <a:fillRect/>
          </a:stretch>
        </p:blipFill>
        <p:spPr>
          <a:xfrm>
            <a:off x="1135856" y="1896666"/>
            <a:ext cx="6872288" cy="3064669"/>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135857" y="4018621"/>
            <a:ext cx="6897029" cy="719254"/>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Preferred location</a:t>
            </a:r>
          </a:p>
        </p:txBody>
      </p:sp>
      <p:sp>
        <p:nvSpPr>
          <p:cNvPr id="6" name="Text Placeholder 5"/>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98233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3"/>
          <a:stretch>
            <a:fillRect/>
          </a:stretch>
        </p:blipFill>
        <p:spPr>
          <a:xfrm>
            <a:off x="2433057" y="857250"/>
            <a:ext cx="4277887" cy="5143500"/>
          </a:xfrm>
          <a:prstGeom prst="rect">
            <a:avLst/>
          </a:prstGeom>
        </p:spPr>
      </p:pic>
      <p:sp>
        <p:nvSpPr>
          <p:cNvPr id="2" name="Title 1"/>
          <p:cNvSpPr>
            <a:spLocks noGrp="1"/>
          </p:cNvSpPr>
          <p:nvPr>
            <p:ph type="title"/>
          </p:nvPr>
        </p:nvSpPr>
        <p:spPr/>
        <p:txBody>
          <a:bodyPr/>
          <a:lstStyle/>
          <a:p>
            <a:r>
              <a:rPr lang="en-US" dirty="0"/>
              <a:t>Manual Failover</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61394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 feed</a:t>
            </a:r>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0" y="1774504"/>
            <a:ext cx="9144000" cy="3308991"/>
          </a:xfrm>
          <a:prstGeom prst="rect">
            <a:avLst/>
          </a:prstGeom>
        </p:spPr>
      </p:pic>
    </p:spTree>
    <p:extLst>
      <p:ext uri="{BB962C8B-B14F-4D97-AF65-F5344CB8AC3E}">
        <p14:creationId xmlns:p14="http://schemas.microsoft.com/office/powerpoint/2010/main" val="63716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Replicate Data Across the World</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400" dirty="0"/>
              <a:t>Implement global distribution and high availability</a:t>
            </a:r>
          </a:p>
          <a:p>
            <a:r>
              <a:rPr lang="en-US" sz="2400" dirty="0"/>
              <a:t>Select a data consistency approach based on business use cases</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619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b="1" dirty="0"/>
              <a:t>Configuring for Global Distribution</a:t>
            </a:r>
          </a:p>
        </p:txBody>
      </p:sp>
      <p:sp>
        <p:nvSpPr>
          <p:cNvPr id="3" name="Subtitle 2"/>
          <p:cNvSpPr>
            <a:spLocks noGrp="1"/>
          </p:cNvSpPr>
          <p:nvPr>
            <p:ph type="subTitle" sz="quarter" idx="1"/>
          </p:nvPr>
        </p:nvSpPr>
        <p:spPr/>
        <p:txBody>
          <a:bodyPr/>
          <a:lstStyle/>
          <a:p>
            <a:r>
              <a:rPr lang="en-US" b="1" dirty="0"/>
              <a:t>Configuring for Global Distribution</a:t>
            </a:r>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60980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sz="4000" dirty="0"/>
              <a:t>Select a data consistency approach based on business use cases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Identify use cases for consistencies</a:t>
            </a:r>
          </a:p>
          <a:p>
            <a:r>
              <a:rPr lang="en-US" sz="2000" dirty="0"/>
              <a:t>Differentiate between consistencies by using characteristics</a:t>
            </a:r>
          </a:p>
          <a:p>
            <a:r>
              <a:rPr lang="en-US" sz="2000" dirty="0"/>
              <a:t>Differentiate between consistencies by using trade-offs between performance and consistency</a:t>
            </a:r>
          </a:p>
          <a:p>
            <a:r>
              <a:rPr lang="en-US" sz="2000" dirty="0"/>
              <a:t>Use session tokens</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4890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213" y="2500540"/>
            <a:ext cx="1319787" cy="1319787"/>
          </a:xfrm>
          <a:prstGeom prst="rect">
            <a:avLst/>
          </a:prstGeom>
        </p:spPr>
      </p:pic>
      <p:sp>
        <p:nvSpPr>
          <p:cNvPr id="3" name="Title 2"/>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endParaRPr lang="en-US"/>
          </a:p>
        </p:txBody>
      </p:sp>
      <p:pic>
        <p:nvPicPr>
          <p:cNvPr id="7"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346" y="2500540"/>
            <a:ext cx="4663045" cy="146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6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7"/>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87690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0823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1246239"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(North Europe)</a:t>
            </a:r>
          </a:p>
        </p:txBody>
      </p:sp>
      <p:pic>
        <p:nvPicPr>
          <p:cNvPr id="6" name="Picture 5">
            <a:extLst>
              <a:ext uri="{FF2B5EF4-FFF2-40B4-BE49-F238E27FC236}">
                <a16:creationId xmlns:a16="http://schemas.microsoft.com/office/drawing/2014/main" id="{A03C99C8-1361-4BD1-B3E2-82BCD76100C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63847" y="2364433"/>
            <a:ext cx="4937551" cy="3263732"/>
          </a:xfrm>
          <a:prstGeom prst="rect">
            <a:avLst/>
          </a:prstGeom>
          <a:solidFill>
            <a:schemeClr val="bg1"/>
          </a:solidFill>
        </p:spPr>
      </p:pic>
      <p:sp>
        <p:nvSpPr>
          <p:cNvPr id="3" name="Title 2"/>
          <p:cNvSpPr>
            <a:spLocks noGrp="1"/>
          </p:cNvSpPr>
          <p:nvPr>
            <p:ph type="title"/>
          </p:nvPr>
        </p:nvSpPr>
        <p:spPr/>
        <p:txBody>
          <a:bodyPr/>
          <a:lstStyle/>
          <a:p>
            <a:r>
              <a:rPr lang="en-US" dirty="0"/>
              <a:t>Consistency</a:t>
            </a:r>
          </a:p>
        </p:txBody>
      </p:sp>
      <p:sp>
        <p:nvSpPr>
          <p:cNvPr id="8" name="Text Placeholder 7"/>
          <p:cNvSpPr>
            <a:spLocks noGrp="1"/>
          </p:cNvSpPr>
          <p:nvPr>
            <p:ph type="body" sz="quarter" idx="10"/>
          </p:nvPr>
        </p:nvSpPr>
        <p:spPr/>
        <p:txBody>
          <a:bodyPr/>
          <a:lstStyle/>
          <a:p>
            <a:r>
              <a:rPr lang="en-US" dirty="0">
                <a:hlinkClick r:id="rId4"/>
              </a:rPr>
              <a:t>https://azure.microsoft.com/en-us/resources/videos/azure-cosmosdb-consistency/</a:t>
            </a:r>
            <a:endParaRPr lang="en-US" dirty="0"/>
          </a:p>
          <a:p>
            <a:endParaRPr lang="en-US" dirty="0"/>
          </a:p>
        </p:txBody>
      </p:sp>
    </p:spTree>
    <p:extLst>
      <p:ext uri="{BB962C8B-B14F-4D97-AF65-F5344CB8AC3E}">
        <p14:creationId xmlns:p14="http://schemas.microsoft.com/office/powerpoint/2010/main" val="2070611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1585295" y="2517007"/>
              <a:ext cx="4860" cy="108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1579394" y="2510887"/>
                <a:ext cx="15969" cy="2268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3" name="Title 2"/>
          <p:cNvSpPr>
            <a:spLocks noGrp="1"/>
          </p:cNvSpPr>
          <p:nvPr>
            <p:ph type="title"/>
          </p:nvPr>
        </p:nvSpPr>
        <p:spPr/>
        <p:txBody>
          <a:bodyPr/>
          <a:lstStyle/>
          <a:p>
            <a:r>
              <a:rPr lang="en-US" dirty="0"/>
              <a:t>Consistency</a:t>
            </a:r>
          </a:p>
        </p:txBody>
      </p:sp>
      <p:sp>
        <p:nvSpPr>
          <p:cNvPr id="8" name="Text Placeholder 7"/>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542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4617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1645920" y="3429001"/>
            <a:ext cx="2019580" cy="16318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334" y="5103586"/>
            <a:ext cx="4077783"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What happens when a network partition is introduced?</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77319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3003171" y="5028322"/>
            <a:ext cx="5711052" cy="715581"/>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What is the value? </a:t>
            </a:r>
          </a:p>
          <a:p>
            <a:pPr algn="ctr" defTabSz="685800" fontAlgn="auto">
              <a:spcBef>
                <a:spcPts val="0"/>
              </a:spcBef>
              <a:spcAft>
                <a:spcPts val="0"/>
              </a:spcAft>
              <a:defRPr/>
            </a:pPr>
            <a:r>
              <a:rPr lang="en-US" sz="1350" b="0" dirty="0">
                <a:solidFill>
                  <a:prstClr val="black"/>
                </a:solidFill>
                <a:latin typeface="Calibri" panose="020F0502020204030204"/>
                <a:cs typeface="+mn-cs"/>
              </a:rPr>
              <a:t>Should it see 5? (prioritize availability)</a:t>
            </a:r>
          </a:p>
          <a:p>
            <a:pPr algn="ctr" defTabSz="685800" fontAlgn="auto">
              <a:spcBef>
                <a:spcPts val="0"/>
              </a:spcBef>
              <a:spcAft>
                <a:spcPts val="0"/>
              </a:spcAft>
              <a:defRPr/>
            </a:pPr>
            <a:r>
              <a:rPr lang="en-US" sz="1350" b="0" dirty="0">
                <a:solidFill>
                  <a:prstClr val="black"/>
                </a:solidFill>
                <a:latin typeface="Calibri" panose="020F0502020204030204"/>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1645920" y="3429001"/>
            <a:ext cx="2019580" cy="163186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334" y="5103586"/>
            <a:ext cx="4077783"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What happens when a network partition is introduced?</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5492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3665500" y="3027316"/>
            <a:ext cx="645243" cy="40168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2303349" y="5061507"/>
            <a:ext cx="5429939" cy="715581"/>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panose="020F0502020204030204"/>
                <a:cs typeface="+mn-cs"/>
              </a:rPr>
              <a:t>Brewer’s CAP Theorem</a:t>
            </a:r>
            <a:r>
              <a:rPr lang="en-US" sz="1350" b="0" dirty="0">
                <a:solidFill>
                  <a:prstClr val="black"/>
                </a:solidFill>
                <a:latin typeface="Calibri" panose="020F0502020204030204"/>
                <a:cs typeface="+mn-cs"/>
              </a:rPr>
              <a:t>: impossible for distributed data store to simultaneously provide more than 2 out of the following 3 guarantees:</a:t>
            </a:r>
          </a:p>
          <a:p>
            <a:pPr defTabSz="685800" fontAlgn="auto">
              <a:spcBef>
                <a:spcPts val="0"/>
              </a:spcBef>
              <a:spcAft>
                <a:spcPts val="0"/>
              </a:spcAft>
              <a:defRPr/>
            </a:pPr>
            <a:r>
              <a:rPr lang="en-US" sz="1350" b="0" dirty="0">
                <a:solidFill>
                  <a:prstClr val="black"/>
                </a:solidFill>
                <a:latin typeface="Calibri" panose="020F0502020204030204"/>
                <a:cs typeface="+mn-cs"/>
              </a:rPr>
              <a:t>Consistency, Availability, Partition Tolerance</a:t>
            </a:r>
          </a:p>
        </p:txBody>
      </p:sp>
      <p:sp>
        <p:nvSpPr>
          <p:cNvPr id="2" name="Title 1"/>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r>
              <a:rPr lang="en-US" dirty="0">
                <a:hlinkClick r:id="rId4"/>
              </a:rPr>
              <a:t>https://en.wikipedia.org/wiki/CAP_theorem</a:t>
            </a:r>
            <a:endParaRPr lang="en-US" dirty="0"/>
          </a:p>
          <a:p>
            <a:endParaRPr lang="en-US" dirty="0"/>
          </a:p>
        </p:txBody>
      </p:sp>
    </p:spTree>
    <p:extLst>
      <p:ext uri="{BB962C8B-B14F-4D97-AF65-F5344CB8AC3E}">
        <p14:creationId xmlns:p14="http://schemas.microsoft.com/office/powerpoint/2010/main" val="356841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4556433" y="1690007"/>
            <a:ext cx="58022" cy="5976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2341518" y="1057785"/>
            <a:ext cx="5634043" cy="507831"/>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Latency: packet of information can travel as fast as speed of light.</a:t>
            </a:r>
          </a:p>
          <a:p>
            <a:pPr defTabSz="685800" fontAlgn="auto">
              <a:spcBef>
                <a:spcPts val="0"/>
              </a:spcBef>
              <a:spcAft>
                <a:spcPts val="0"/>
              </a:spcAft>
              <a:defRPr/>
            </a:pPr>
            <a:r>
              <a:rPr lang="en-US" sz="1350" b="0" dirty="0">
                <a:solidFill>
                  <a:prstClr val="black"/>
                </a:solidFill>
                <a:latin typeface="Calibri" panose="020F0502020204030204"/>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4251960" y="1690008"/>
            <a:ext cx="246450" cy="17389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Title 5"/>
          <p:cNvSpPr>
            <a:spLocks noGrp="1"/>
          </p:cNvSpPr>
          <p:nvPr>
            <p:ph type="title"/>
          </p:nvPr>
        </p:nvSpPr>
        <p:spPr/>
        <p:txBody>
          <a:bodyPr/>
          <a:lstStyle/>
          <a:p>
            <a:r>
              <a:rPr lang="en-US" dirty="0"/>
              <a:t>Consistency</a:t>
            </a:r>
          </a:p>
        </p:txBody>
      </p:sp>
      <p:sp>
        <p:nvSpPr>
          <p:cNvPr id="13" name="Text Placeholder 1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8916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Replicate Data Across the World</a:t>
            </a:r>
            <a:endParaRPr lang="en-US" dirty="0"/>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lstStyle/>
          <a:p>
            <a:r>
              <a:rPr lang="en-US" dirty="0"/>
              <a:t>Implement global distribution and high availability</a:t>
            </a:r>
          </a:p>
          <a:p>
            <a:pPr lvl="1"/>
            <a:r>
              <a:rPr lang="en-US" sz="1800" dirty="0"/>
              <a:t>Replicate data to additional regions; define automatic failover policies for disaster recovery; perform manual failovers to change the write region; set the preferred location of applications for low-latency access; design patterns for multi-write regions; resolve conflicts surfaced by the conflict feed</a:t>
            </a:r>
          </a:p>
          <a:p>
            <a:r>
              <a:rPr lang="en-US" dirty="0"/>
              <a:t>Select a data consistency approach based on business use cases</a:t>
            </a:r>
          </a:p>
          <a:p>
            <a:pPr lvl="1"/>
            <a:r>
              <a:rPr lang="en-US" sz="1800" dirty="0"/>
              <a:t>Identify use cases for consistencies; differentiate between consistencies by using characteristics; differentiate between consistencies by using trade-offs between performance and consistency; use session tokens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t>https://www.microsoft.com/en-us/learning</a:t>
            </a:r>
            <a:r>
              <a:rPr lang="en-US"/>
              <a:t>/exam-70-777.</a:t>
            </a:r>
            <a:r>
              <a:rPr lang="en-US" dirty="0"/>
              <a:t>aspx</a:t>
            </a:r>
          </a:p>
        </p:txBody>
      </p:sp>
    </p:spTree>
    <p:extLst>
      <p:ext uri="{BB962C8B-B14F-4D97-AF65-F5344CB8AC3E}">
        <p14:creationId xmlns:p14="http://schemas.microsoft.com/office/powerpoint/2010/main" val="1740773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756851" y="5028322"/>
            <a:ext cx="2203681" cy="300082"/>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6586788" y="1909218"/>
            <a:ext cx="1258334" cy="604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6797389" y="1514413"/>
            <a:ext cx="2193839" cy="300082"/>
          </a:xfrm>
          <a:prstGeom prst="rect">
            <a:avLst/>
          </a:prstGeom>
          <a:noFill/>
        </p:spPr>
        <p:txBody>
          <a:bodyPr wrap="squar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A: What is the value?</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9981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018903" y="1797134"/>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7343394" y="2440480"/>
            <a:ext cx="952505"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a:t>
            </a:r>
            <a:r>
              <a:rPr lang="en-US" sz="1350" b="0" strike="sngStrike" dirty="0">
                <a:solidFill>
                  <a:prstClr val="black"/>
                </a:solidFill>
                <a:latin typeface="Calibri" panose="020F0502020204030204"/>
                <a:cs typeface="+mn-cs"/>
              </a:rPr>
              <a:t>5</a:t>
            </a:r>
            <a:r>
              <a:rPr lang="en-US" sz="1350" b="0" dirty="0">
                <a:solidFill>
                  <a:prstClr val="black"/>
                </a:solidFill>
                <a:latin typeface="Calibri" panose="020F0502020204030204"/>
                <a:cs typeface="+mn-cs"/>
              </a:rPr>
              <a:t> 6</a:t>
            </a:r>
            <a:endParaRPr lang="en-US" sz="1350" b="0" strike="sngStrike" dirty="0">
              <a:solidFill>
                <a:prstClr val="black"/>
              </a:solidFill>
              <a:latin typeface="Calibri" panose="020F0502020204030204"/>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6952541" y="3857800"/>
            <a:ext cx="825867"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018903" y="2436572"/>
            <a:ext cx="12540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350186" y="2436572"/>
            <a:ext cx="1167051" cy="300082"/>
          </a:xfrm>
          <a:prstGeom prst="rect">
            <a:avLst/>
          </a:prstGeom>
          <a:noFill/>
        </p:spPr>
        <p:txBody>
          <a:bodyPr wrap="none" rtlCol="0">
            <a:spAutoFit/>
          </a:bodyPr>
          <a:lstStyle/>
          <a:p>
            <a:pPr defTabSz="685800" fontAlgn="auto">
              <a:spcBef>
                <a:spcPts val="0"/>
              </a:spcBef>
              <a:spcAft>
                <a:spcPts val="0"/>
              </a:spcAft>
              <a:defRPr/>
            </a:pPr>
            <a:r>
              <a:rPr lang="en-US" sz="1350" b="0" dirty="0">
                <a:solidFill>
                  <a:prstClr val="black"/>
                </a:solidFill>
                <a:latin typeface="Calibri" panose="020F0502020204030204"/>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5692145" y="4217672"/>
            <a:ext cx="166547" cy="8431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3295522" y="5028322"/>
            <a:ext cx="5126340" cy="923330"/>
          </a:xfrm>
          <a:prstGeom prst="rect">
            <a:avLst/>
          </a:prstGeom>
          <a:noFill/>
        </p:spPr>
        <p:txBody>
          <a:bodyPr wrap="non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B: What is the value?</a:t>
            </a:r>
          </a:p>
          <a:p>
            <a:pPr defTabSz="685800" fontAlgn="auto">
              <a:spcBef>
                <a:spcPts val="0"/>
              </a:spcBef>
              <a:spcAft>
                <a:spcPts val="0"/>
              </a:spcAft>
              <a:defRPr/>
            </a:pPr>
            <a:r>
              <a:rPr lang="en-US" sz="1350" b="0" dirty="0">
                <a:solidFill>
                  <a:prstClr val="black"/>
                </a:solidFill>
                <a:latin typeface="Calibri" panose="020F0502020204030204"/>
                <a:cs typeface="+mn-cs"/>
              </a:rPr>
              <a:t>Should it see 5 immediately? (prioritize latency)</a:t>
            </a:r>
          </a:p>
          <a:p>
            <a:pPr defTabSz="685800" fontAlgn="auto">
              <a:spcBef>
                <a:spcPts val="0"/>
              </a:spcBef>
              <a:spcAft>
                <a:spcPts val="0"/>
              </a:spcAft>
              <a:defRPr/>
            </a:pPr>
            <a:r>
              <a:rPr lang="en-US" sz="1350" b="0" dirty="0">
                <a:solidFill>
                  <a:prstClr val="black"/>
                </a:solidFill>
                <a:latin typeface="Calibri" panose="020F0502020204030204"/>
                <a:cs typeface="+mn-cs"/>
              </a:rPr>
              <a:t>Does it see the same result as reader A? (quorum impacts throughput)</a:t>
            </a:r>
          </a:p>
          <a:p>
            <a:pPr defTabSz="685800" fontAlgn="auto">
              <a:spcBef>
                <a:spcPts val="0"/>
              </a:spcBef>
              <a:spcAft>
                <a:spcPts val="0"/>
              </a:spcAft>
              <a:defRPr/>
            </a:pPr>
            <a:r>
              <a:rPr lang="en-US" sz="1350" b="0" dirty="0">
                <a:solidFill>
                  <a:prstClr val="black"/>
                </a:solidFill>
                <a:latin typeface="Calibri" panose="020F0502020204030204"/>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6586788" y="1909218"/>
            <a:ext cx="1258334" cy="604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6797389" y="1514413"/>
            <a:ext cx="2193839" cy="300082"/>
          </a:xfrm>
          <a:prstGeom prst="rect">
            <a:avLst/>
          </a:prstGeom>
          <a:noFill/>
        </p:spPr>
        <p:txBody>
          <a:bodyPr wrap="square" rtlCol="0">
            <a:spAutoFit/>
          </a:bodyPr>
          <a:lstStyle/>
          <a:p>
            <a:pPr algn="ctr" defTabSz="685800" fontAlgn="auto">
              <a:spcBef>
                <a:spcPts val="0"/>
              </a:spcBef>
              <a:spcAft>
                <a:spcPts val="0"/>
              </a:spcAft>
              <a:defRPr/>
            </a:pPr>
            <a:r>
              <a:rPr lang="en-US" sz="1350" b="0" dirty="0">
                <a:solidFill>
                  <a:prstClr val="black"/>
                </a:solidFill>
                <a:latin typeface="Calibri" panose="020F0502020204030204"/>
                <a:cs typeface="+mn-cs"/>
              </a:rPr>
              <a:t>Reader A: What is the value?</a:t>
            </a:r>
          </a:p>
        </p:txBody>
      </p:sp>
      <p:sp>
        <p:nvSpPr>
          <p:cNvPr id="6" name="Title 5"/>
          <p:cNvSpPr>
            <a:spLocks noGrp="1"/>
          </p:cNvSpPr>
          <p:nvPr>
            <p:ph type="title"/>
          </p:nvPr>
        </p:nvSpPr>
        <p:spPr/>
        <p:txBody>
          <a:bodyPr/>
          <a:lstStyle/>
          <a:p>
            <a:r>
              <a:rPr lang="en-US" dirty="0"/>
              <a:t>Consistency</a:t>
            </a:r>
          </a:p>
        </p:txBody>
      </p:sp>
      <p:sp>
        <p:nvSpPr>
          <p:cNvPr id="10" name="Text Placeholder 9"/>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4690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03225" y="1797134"/>
            <a:ext cx="4937551" cy="326373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1686129" y="5041272"/>
            <a:ext cx="6168630" cy="923330"/>
          </a:xfrm>
          <a:prstGeom prst="rect">
            <a:avLst/>
          </a:prstGeom>
          <a:noFill/>
        </p:spPr>
        <p:txBody>
          <a:bodyPr wrap="square" rtlCol="0">
            <a:spAutoFit/>
          </a:bodyPr>
          <a:lstStyle/>
          <a:p>
            <a:pPr defTabSz="685800" fontAlgn="auto">
              <a:spcBef>
                <a:spcPts val="0"/>
              </a:spcBef>
              <a:spcAft>
                <a:spcPts val="0"/>
              </a:spcAft>
              <a:defRPr/>
            </a:pPr>
            <a:r>
              <a:rPr lang="en-US" sz="1350" dirty="0">
                <a:solidFill>
                  <a:prstClr val="black"/>
                </a:solidFill>
                <a:latin typeface="Calibri" panose="020F0502020204030204"/>
                <a:cs typeface="+mn-cs"/>
              </a:rPr>
              <a:t>PACELC Theorem:</a:t>
            </a:r>
            <a:r>
              <a:rPr lang="en-US" sz="1350" b="0" dirty="0">
                <a:solidFill>
                  <a:prstClr val="black"/>
                </a:solidFill>
                <a:latin typeface="Calibri" panose="020F0502020204030204"/>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
        <p:nvSpPr>
          <p:cNvPr id="2" name="Title 1"/>
          <p:cNvSpPr>
            <a:spLocks noGrp="1"/>
          </p:cNvSpPr>
          <p:nvPr>
            <p:ph type="title"/>
          </p:nvPr>
        </p:nvSpPr>
        <p:spPr/>
        <p:txBody>
          <a:bodyPr/>
          <a:lstStyle/>
          <a:p>
            <a:r>
              <a:rPr lang="en-US" dirty="0"/>
              <a:t>Consistency</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0162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Programmable Data Consistency </a:t>
            </a:r>
          </a:p>
        </p:txBody>
      </p:sp>
      <p:sp>
        <p:nvSpPr>
          <p:cNvPr id="4" name="Text Placeholder 3"/>
          <p:cNvSpPr>
            <a:spLocks noGrp="1"/>
          </p:cNvSpPr>
          <p:nvPr>
            <p:ph type="body" sz="quarter" idx="10"/>
          </p:nvPr>
        </p:nvSpPr>
        <p:spPr/>
        <p:txBody>
          <a:bodyPr/>
          <a:lstStyle/>
          <a:p>
            <a:endParaRPr lang="en-US"/>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304" y="1750458"/>
            <a:ext cx="5734214" cy="332327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43571" y="4936684"/>
            <a:ext cx="2124877" cy="611834"/>
          </a:xfrm>
          <a:prstGeom prst="rect">
            <a:avLst/>
          </a:prstGeom>
          <a:noFill/>
        </p:spPr>
        <p:txBody>
          <a:bodyPr wrap="square" rtlCol="0">
            <a:spAutoFit/>
          </a:bodyPr>
          <a:lstStyle/>
          <a:p>
            <a:pPr algn="ctr" defTabSz="630151" fontAlgn="auto">
              <a:spcBef>
                <a:spcPts val="0"/>
              </a:spcBef>
              <a:spcAft>
                <a:spcPts val="0"/>
              </a:spcAft>
              <a:defRPr/>
            </a:pPr>
            <a:r>
              <a:rPr lang="en-US" sz="1688" b="0" kern="0" dirty="0">
                <a:solidFill>
                  <a:prstClr val="black"/>
                </a:solidFill>
                <a:latin typeface="Calibri Light" panose="020F0302020204030204"/>
                <a:cs typeface="+mn-cs"/>
              </a:rPr>
              <a:t>Strong consistency High latency</a:t>
            </a:r>
          </a:p>
        </p:txBody>
      </p:sp>
      <p:sp>
        <p:nvSpPr>
          <p:cNvPr id="11" name="TextBox 10"/>
          <p:cNvSpPr txBox="1"/>
          <p:nvPr/>
        </p:nvSpPr>
        <p:spPr>
          <a:xfrm>
            <a:off x="4582507" y="4936684"/>
            <a:ext cx="2309771" cy="611834"/>
          </a:xfrm>
          <a:prstGeom prst="rect">
            <a:avLst/>
          </a:prstGeom>
          <a:noFill/>
        </p:spPr>
        <p:txBody>
          <a:bodyPr wrap="square" rtlCol="0">
            <a:spAutoFit/>
          </a:bodyPr>
          <a:lstStyle/>
          <a:p>
            <a:pPr algn="ctr" defTabSz="630151" fontAlgn="auto">
              <a:spcBef>
                <a:spcPts val="0"/>
              </a:spcBef>
              <a:spcAft>
                <a:spcPts val="0"/>
              </a:spcAft>
              <a:defRPr/>
            </a:pPr>
            <a:r>
              <a:rPr lang="en-US" sz="1688" b="0" kern="0" dirty="0">
                <a:solidFill>
                  <a:prstClr val="black"/>
                </a:solidFill>
                <a:latin typeface="Segoe UI Light" panose="020B0502040204020203" pitchFamily="34" charset="0"/>
                <a:cs typeface="Segoe UI Light" panose="020B0502040204020203" pitchFamily="34" charset="0"/>
              </a:rPr>
              <a:t>Eventual consistency, Low latency</a:t>
            </a:r>
          </a:p>
        </p:txBody>
      </p:sp>
      <p:sp>
        <p:nvSpPr>
          <p:cNvPr id="9" name="Title 1"/>
          <p:cNvSpPr txBox="1">
            <a:spLocks/>
          </p:cNvSpPr>
          <p:nvPr/>
        </p:nvSpPr>
        <p:spPr>
          <a:xfrm>
            <a:off x="-99179" y="2179550"/>
            <a:ext cx="2243689" cy="525175"/>
          </a:xfrm>
          <a:prstGeom prst="rect">
            <a:avLst/>
          </a:prstGeom>
        </p:spPr>
        <p:txBody>
          <a:bodyPr vert="horz" wrap="square" lIns="100833" tIns="63021" rIns="100833" bIns="63021"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94733" indent="-194733" defTabSz="642791" fontAlgn="auto">
              <a:spcAft>
                <a:spcPts val="0"/>
              </a:spcAft>
              <a:tabLst>
                <a:tab pos="194733" algn="l"/>
              </a:tabLst>
              <a:defRPr/>
            </a:pPr>
            <a:r>
              <a:rPr lang="en-US" sz="3032" i="1" spc="-77" dirty="0">
                <a:gradFill>
                  <a:gsLst>
                    <a:gs pos="1250">
                      <a:prstClr val="black"/>
                    </a:gs>
                    <a:gs pos="100000">
                      <a:prstClr val="black"/>
                    </a:gs>
                  </a:gsLst>
                  <a:lin ang="5400000" scaled="0"/>
                </a:gradFill>
                <a:latin typeface="Calibri Light" panose="020F0302020204030204"/>
              </a:rPr>
              <a:t>  Choice for most distributed apps</a:t>
            </a:r>
            <a:endParaRPr lang="en-US" sz="3032" i="1" spc="-77" dirty="0">
              <a:solidFill>
                <a:srgbClr val="FF0000"/>
              </a:solidFill>
              <a:latin typeface="Calibri Light" panose="020F0302020204030204"/>
            </a:endParaRPr>
          </a:p>
        </p:txBody>
      </p:sp>
      <p:sp>
        <p:nvSpPr>
          <p:cNvPr id="2" name="Right Brace 1"/>
          <p:cNvSpPr/>
          <p:nvPr/>
        </p:nvSpPr>
        <p:spPr>
          <a:xfrm rot="5400000">
            <a:off x="4330555" y="3379971"/>
            <a:ext cx="369929" cy="4543895"/>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lang="en-US" sz="1266" b="0">
              <a:solidFill>
                <a:prstClr val="black"/>
              </a:solidFill>
              <a:latin typeface="Calibri" panose="020F0502020204030204"/>
            </a:endParaRPr>
          </a:p>
        </p:txBody>
      </p:sp>
    </p:spTree>
    <p:extLst>
      <p:ext uri="{BB962C8B-B14F-4D97-AF65-F5344CB8AC3E}">
        <p14:creationId xmlns:p14="http://schemas.microsoft.com/office/powerpoint/2010/main" val="187264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Well-defined consistency models</a:t>
            </a:r>
          </a:p>
        </p:txBody>
      </p:sp>
      <p:sp>
        <p:nvSpPr>
          <p:cNvPr id="10" name="Text Placeholder 9"/>
          <p:cNvSpPr>
            <a:spLocks noGrp="1"/>
          </p:cNvSpPr>
          <p:nvPr>
            <p:ph type="body" idx="1"/>
          </p:nvPr>
        </p:nvSpPr>
        <p:spPr/>
        <p:txBody>
          <a:bodyPr>
            <a:normAutofit/>
          </a:bodyPr>
          <a:lstStyle/>
          <a:p>
            <a:pPr>
              <a:spcAft>
                <a:spcPts val="413"/>
              </a:spcAft>
            </a:pPr>
            <a:r>
              <a:rPr lang="en-US" sz="2206" dirty="0"/>
              <a:t>Intuitive programming model</a:t>
            </a:r>
          </a:p>
          <a:p>
            <a:pPr>
              <a:spcAft>
                <a:spcPts val="413"/>
              </a:spcAft>
            </a:pPr>
            <a:r>
              <a:rPr lang="en-US" sz="1930" dirty="0"/>
              <a:t>5 Well-defined, consistency models</a:t>
            </a:r>
          </a:p>
          <a:p>
            <a:pPr>
              <a:spcAft>
                <a:spcPts val="1241"/>
              </a:spcAft>
            </a:pPr>
            <a:r>
              <a:rPr lang="en-US" sz="1930" dirty="0"/>
              <a:t>Overridable on a per-request basis</a:t>
            </a:r>
          </a:p>
          <a:p>
            <a:pPr>
              <a:spcAft>
                <a:spcPts val="413"/>
              </a:spcAft>
            </a:pPr>
            <a:endParaRPr lang="en-US" sz="1930" b="1" dirty="0"/>
          </a:p>
          <a:p>
            <a:pPr>
              <a:spcAft>
                <a:spcPts val="413"/>
              </a:spcAft>
            </a:pPr>
            <a:r>
              <a:rPr lang="en-US" sz="2206" dirty="0"/>
              <a:t>Clear tradeoffs</a:t>
            </a:r>
          </a:p>
          <a:p>
            <a:pPr>
              <a:spcAft>
                <a:spcPts val="413"/>
              </a:spcAft>
            </a:pPr>
            <a:r>
              <a:rPr lang="en-US" sz="1930" dirty="0"/>
              <a:t>Latency </a:t>
            </a:r>
          </a:p>
          <a:p>
            <a:pPr>
              <a:spcAft>
                <a:spcPts val="413"/>
              </a:spcAft>
            </a:pPr>
            <a:r>
              <a:rPr lang="en-US" sz="1930" dirty="0"/>
              <a:t>Availability </a:t>
            </a:r>
          </a:p>
          <a:p>
            <a:pPr>
              <a:spcAft>
                <a:spcPts val="413"/>
              </a:spcAft>
            </a:pPr>
            <a:r>
              <a:rPr lang="en-US" sz="1930" dirty="0"/>
              <a:t>Throughput</a:t>
            </a:r>
            <a:endParaRPr lang="en-US" sz="1655" dirty="0"/>
          </a:p>
        </p:txBody>
      </p:sp>
      <p:sp>
        <p:nvSpPr>
          <p:cNvPr id="2" name="Text Placeholder 1"/>
          <p:cNvSpPr>
            <a:spLocks noGrp="1"/>
          </p:cNvSpPr>
          <p:nvPr>
            <p:ph type="body" sz="quarter" idx="10"/>
          </p:nvPr>
        </p:nvSpPr>
        <p:spPr/>
        <p:txBody>
          <a:bodyPr/>
          <a:lstStyle/>
          <a:p>
            <a:r>
              <a:rPr lang="en-US" dirty="0">
                <a:hlinkClick r:id="rId3"/>
              </a:rPr>
              <a:t>https://docs.microsoft.com/en-us/azure/cosmos-db/consistency-levels</a:t>
            </a:r>
            <a:endParaRPr lang="en-US" dirty="0"/>
          </a:p>
          <a:p>
            <a:endParaRPr lang="en-US" dirty="0"/>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3836652" y="2905002"/>
            <a:ext cx="4945383" cy="248799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algn="ctr" defTabSz="840341" fontAlgn="auto">
                  <a:spcBef>
                    <a:spcPts val="0"/>
                  </a:spcBef>
                  <a:spcAft>
                    <a:spcPts val="0"/>
                  </a:spcAft>
                  <a:defRPr/>
                </a:pPr>
                <a:endParaRPr lang="en-US" sz="1655" b="0" kern="0">
                  <a:solidFill>
                    <a:prstClr val="black"/>
                  </a:solidFill>
                  <a:latin typeface="Calibri"/>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84040" tIns="42020" rIns="84040" bIns="42020" numCol="1" anchor="t" anchorCtr="0" compatLnSpc="1">
              <a:prstTxWarp prst="textNoShape">
                <a:avLst/>
              </a:prstTxWarp>
            </a:bodyPr>
            <a:lstStyle/>
            <a:p>
              <a:pPr defTabSz="840341" fontAlgn="auto">
                <a:spcBef>
                  <a:spcPts val="0"/>
                </a:spcBef>
                <a:spcAft>
                  <a:spcPts val="0"/>
                </a:spcAft>
                <a:defRPr/>
              </a:pPr>
              <a:endParaRPr lang="en-US" sz="1655" b="0" kern="0">
                <a:solidFill>
                  <a:prstClr val="black"/>
                </a:solidFill>
                <a:latin typeface="Calibri"/>
                <a:cs typeface="+mn-cs"/>
              </a:endParaRPr>
            </a:p>
          </p:txBody>
        </p:sp>
      </p:gr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281" y="4629133"/>
            <a:ext cx="2729701" cy="1164647"/>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3250823" y="3057305"/>
            <a:ext cx="6215933" cy="274761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5"/>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6"/>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38481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2695071"/>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Consistency models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933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nvGraphicFramePr>
        <p:xfrm>
          <a:off x="159166" y="2429692"/>
          <a:ext cx="8825669" cy="2726055"/>
        </p:xfrm>
        <a:graphic>
          <a:graphicData uri="http://schemas.openxmlformats.org/drawingml/2006/table">
            <a:tbl>
              <a:tblPr/>
              <a:tblGrid>
                <a:gridCol w="2570384">
                  <a:extLst>
                    <a:ext uri="{9D8B030D-6E8A-4147-A177-3AD203B41FA5}">
                      <a16:colId xmlns:a16="http://schemas.microsoft.com/office/drawing/2014/main" val="3161367515"/>
                    </a:ext>
                  </a:extLst>
                </a:gridCol>
                <a:gridCol w="6255285">
                  <a:extLst>
                    <a:ext uri="{9D8B030D-6E8A-4147-A177-3AD203B41FA5}">
                      <a16:colId xmlns:a16="http://schemas.microsoft.com/office/drawing/2014/main" val="3355261076"/>
                    </a:ext>
                  </a:extLst>
                </a:gridCol>
              </a:tblGrid>
              <a:tr h="325755">
                <a:tc>
                  <a:txBody>
                    <a:bodyPr/>
                    <a:lstStyle/>
                    <a:p>
                      <a:pPr algn="l" fontAlgn="b"/>
                      <a:r>
                        <a:rPr lang="en-US" sz="1000" b="1">
                          <a:effectLst/>
                          <a:latin typeface="segoe-ui_semibold"/>
                        </a:rPr>
                        <a:t>Consistency Level</a:t>
                      </a:r>
                    </a:p>
                  </a:txBody>
                  <a:tcPr marL="114300" marR="114300" marT="85725" marB="8572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000" b="1" dirty="0">
                          <a:effectLst/>
                          <a:latin typeface="segoe-ui_semibold"/>
                        </a:rPr>
                        <a:t>Guarantees</a:t>
                      </a:r>
                    </a:p>
                  </a:txBody>
                  <a:tcPr marL="114300" marR="114300" marT="85725" marB="8572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325755">
                <a:tc>
                  <a:txBody>
                    <a:bodyPr/>
                    <a:lstStyle/>
                    <a:p>
                      <a:pPr fontAlgn="t"/>
                      <a:r>
                        <a:rPr lang="en-US" sz="1000">
                          <a:effectLst/>
                        </a:rPr>
                        <a:t>Strong</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Linearizability (once operation is complete, it </a:t>
                      </a:r>
                      <a:r>
                        <a:rPr lang="en-US" sz="1000" b="0" u="none" dirty="0">
                          <a:effectLst/>
                        </a:rPr>
                        <a:t>will</a:t>
                      </a:r>
                      <a:r>
                        <a:rPr lang="en-US" sz="1000" dirty="0">
                          <a:effectLst/>
                        </a:rPr>
                        <a:t> be visible to all)</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788670">
                <a:tc>
                  <a:txBody>
                    <a:bodyPr/>
                    <a:lstStyle/>
                    <a:p>
                      <a:pPr fontAlgn="t"/>
                      <a:r>
                        <a:rPr lang="en-US" sz="1000">
                          <a:effectLst/>
                        </a:rPr>
                        <a:t>Bounded Staleness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Consistent Prefix.</a:t>
                      </a:r>
                    </a:p>
                    <a:p>
                      <a:pPr fontAlgn="t"/>
                      <a:r>
                        <a:rPr lang="en-US" sz="1000" dirty="0">
                          <a:effectLst/>
                        </a:rPr>
                        <a:t>Reads lag behind writes by at most k prefixes or t interval</a:t>
                      </a:r>
                    </a:p>
                    <a:p>
                      <a:pPr fontAlgn="t"/>
                      <a:r>
                        <a:rPr lang="en-US" sz="1000" dirty="0">
                          <a:effectLst/>
                        </a:rPr>
                        <a:t>Similar properties to strong consistency (except within staleness window), while preserving 99.99% availability and low latency.</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634365">
                <a:tc>
                  <a:txBody>
                    <a:bodyPr/>
                    <a:lstStyle/>
                    <a:p>
                      <a:pPr fontAlgn="t"/>
                      <a:r>
                        <a:rPr lang="en-US" sz="1000" dirty="0">
                          <a:effectLst/>
                        </a:rPr>
                        <a:t>Session</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Consistent Prefix.</a:t>
                      </a:r>
                    </a:p>
                    <a:p>
                      <a:pPr fontAlgn="t"/>
                      <a:r>
                        <a:rPr lang="en-US" sz="1000" dirty="0">
                          <a:effectLst/>
                        </a:rPr>
                        <a:t>Within a session: monotonic reads, monotonic writes, read-your-writes, write-follows-reads</a:t>
                      </a:r>
                    </a:p>
                    <a:p>
                      <a:pPr fontAlgn="t"/>
                      <a:r>
                        <a:rPr lang="en-US" sz="1000" dirty="0">
                          <a:effectLst/>
                        </a:rPr>
                        <a:t>Predictable consistency for a session, high read throughput + low latency</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325755">
                <a:tc>
                  <a:txBody>
                    <a:bodyPr/>
                    <a:lstStyle/>
                    <a:p>
                      <a:pPr fontAlgn="t"/>
                      <a:r>
                        <a:rPr lang="en-US" sz="1000" dirty="0">
                          <a:effectLst/>
                        </a:rPr>
                        <a:t>Consistent Prefix</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Reads will never see out of order writes (no gaps).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325755">
                <a:tc>
                  <a:txBody>
                    <a:bodyPr/>
                    <a:lstStyle/>
                    <a:p>
                      <a:pPr fontAlgn="t"/>
                      <a:r>
                        <a:rPr lang="en-US" sz="1000">
                          <a:effectLst/>
                        </a:rPr>
                        <a:t>Eventual</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000" dirty="0">
                          <a:effectLst/>
                        </a:rPr>
                        <a:t>Potential for out of order reads. Lowest cost for reads of all consistency levels.</a:t>
                      </a:r>
                    </a:p>
                  </a:txBody>
                  <a:tcPr marL="114300" marR="114300" marT="85725" marB="8572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
        <p:nvSpPr>
          <p:cNvPr id="3" name="Title 2"/>
          <p:cNvSpPr>
            <a:spLocks noGrp="1"/>
          </p:cNvSpPr>
          <p:nvPr>
            <p:ph type="title"/>
          </p:nvPr>
        </p:nvSpPr>
        <p:spPr/>
        <p:txBody>
          <a:bodyPr/>
          <a:lstStyle/>
          <a:p>
            <a:r>
              <a:rPr lang="en-US" dirty="0"/>
              <a:t>Consistency models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9410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1941467" y="2659548"/>
            <a:ext cx="526106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85800" eaLnBrk="0" hangingPunct="0">
              <a:defRPr/>
            </a:pPr>
            <a:r>
              <a:rPr lang="en-US" altLang="en-US" sz="1350" dirty="0">
                <a:solidFill>
                  <a:prstClr val="black"/>
                </a:solidFill>
                <a:latin typeface="Calibri" panose="020F0502020204030204"/>
                <a:cs typeface="+mn-cs"/>
              </a:rPr>
              <a:t>Bounded-Staleness:</a:t>
            </a:r>
            <a:r>
              <a:rPr lang="en-US" altLang="en-US" sz="1350" b="0" dirty="0">
                <a:solidFill>
                  <a:prstClr val="black"/>
                </a:solidFill>
                <a:latin typeface="Calibri" panose="020F0502020204030204"/>
                <a:cs typeface="+mn-cs"/>
              </a:rPr>
              <a:t> Bounds are set server-side via the Azure Portal</a:t>
            </a:r>
          </a:p>
          <a:p>
            <a:pPr defTabSz="685800" eaLnBrk="0" hangingPunct="0">
              <a:defRPr/>
            </a:pPr>
            <a:endParaRPr lang="en-US" altLang="en-US" sz="900" b="0" dirty="0">
              <a:solidFill>
                <a:prstClr val="black"/>
              </a:solidFill>
              <a:latin typeface="Arial" panose="020B0604020202020204" pitchFamily="34" charset="0"/>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4"/>
          <a:stretch>
            <a:fillRect/>
          </a:stretch>
        </p:blipFill>
        <p:spPr>
          <a:xfrm>
            <a:off x="2100604" y="3005797"/>
            <a:ext cx="4942793" cy="2642256"/>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3233059" y="970773"/>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Consistency models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2819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894507" y="3349089"/>
            <a:ext cx="479578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defRPr/>
            </a:pPr>
            <a:endParaRPr lang="en-US" altLang="en-US" sz="900" b="0" dirty="0">
              <a:solidFill>
                <a:srgbClr val="0000FF"/>
              </a:solidFill>
              <a:latin typeface="Consolas" panose="020B0609020204030204" pitchFamily="49" charset="0"/>
              <a:cs typeface="+mn-cs"/>
            </a:endParaRPr>
          </a:p>
          <a:p>
            <a:pPr defTabSz="685800" eaLnBrk="0" hangingPunct="0">
              <a:defRPr/>
            </a:pPr>
            <a:r>
              <a:rPr lang="en-US" altLang="en-US" sz="900" b="0" dirty="0">
                <a:solidFill>
                  <a:srgbClr val="0000FF"/>
                </a:solidFill>
                <a:latin typeface="Consolas" panose="020B0609020204030204" pitchFamily="49" charset="0"/>
                <a:cs typeface="+mn-cs"/>
              </a:rPr>
              <a:t>string</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a:t>
            </a:r>
          </a:p>
          <a:p>
            <a:pPr defTabSz="685800" eaLnBrk="0" hangingPunct="0">
              <a:defRPr/>
            </a:pPr>
            <a:endParaRPr lang="en-US" altLang="en-US" sz="900" b="0" dirty="0">
              <a:solidFill>
                <a:srgbClr val="000000"/>
              </a:solidFill>
              <a:latin typeface="Consolas" panose="020B0609020204030204" pitchFamily="49" charset="0"/>
              <a:cs typeface="+mn-cs"/>
            </a:endParaRPr>
          </a:p>
          <a:p>
            <a:pPr defTabSz="685800" eaLnBrk="0" hangingPunct="0">
              <a:defRPr/>
            </a:pPr>
            <a:r>
              <a:rPr lang="en-US" altLang="en-US" sz="900" b="0" dirty="0">
                <a:solidFill>
                  <a:srgbClr val="0000FF"/>
                </a:solidFill>
                <a:latin typeface="Consolas" panose="020B0609020204030204" pitchFamily="49" charset="0"/>
                <a:cs typeface="+mn-cs"/>
              </a:rPr>
              <a:t>using</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 client =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Uri(</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 </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ResourceResponse</a:t>
            </a:r>
            <a:r>
              <a:rPr lang="en-US" altLang="en-US" sz="900" b="0" dirty="0">
                <a:solidFill>
                  <a:srgbClr val="000000"/>
                </a:solidFill>
                <a:latin typeface="Consolas" panose="020B0609020204030204" pitchFamily="49" charset="0"/>
                <a:cs typeface="+mn-cs"/>
              </a:rPr>
              <a:t>&lt;Document&gt; response = </a:t>
            </a:r>
            <a:r>
              <a:rPr lang="en-US" altLang="en-US" sz="900" b="0" dirty="0" err="1">
                <a:solidFill>
                  <a:srgbClr val="000000"/>
                </a:solidFill>
                <a:latin typeface="Consolas" panose="020B0609020204030204" pitchFamily="49" charset="0"/>
                <a:cs typeface="+mn-cs"/>
              </a:rPr>
              <a:t>client.CreateDocumentAsync</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collectionLink</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FF"/>
                </a:solidFill>
                <a:latin typeface="Consolas" panose="020B0609020204030204" pitchFamily="49" charset="0"/>
                <a:cs typeface="+mn-cs"/>
              </a:rPr>
              <a:t>      new</a:t>
            </a:r>
            <a:r>
              <a:rPr lang="en-US" altLang="en-US" sz="900" b="0" dirty="0">
                <a:solidFill>
                  <a:srgbClr val="000000"/>
                </a:solidFill>
                <a:latin typeface="Consolas" panose="020B0609020204030204" pitchFamily="49" charset="0"/>
                <a:cs typeface="+mn-cs"/>
              </a:rPr>
              <a:t> { id = </a:t>
            </a:r>
            <a:r>
              <a:rPr lang="en-US" altLang="en-US" sz="900" b="0" dirty="0">
                <a:solidFill>
                  <a:srgbClr val="A31515"/>
                </a:solidFill>
                <a:latin typeface="Consolas" panose="020B0609020204030204" pitchFamily="49" charset="0"/>
                <a:cs typeface="+mn-cs"/>
              </a:rPr>
              <a:t>"an id"</a:t>
            </a:r>
            <a:r>
              <a:rPr lang="en-US" altLang="en-US" sz="900" b="0" dirty="0">
                <a:solidFill>
                  <a:srgbClr val="000000"/>
                </a:solidFill>
                <a:latin typeface="Consolas" panose="020B0609020204030204" pitchFamily="49" charset="0"/>
                <a:cs typeface="+mn-cs"/>
              </a:rPr>
              <a:t>, value = </a:t>
            </a:r>
            <a:r>
              <a:rPr lang="en-US" altLang="en-US" sz="900" b="0" dirty="0">
                <a:solidFill>
                  <a:srgbClr val="A31515"/>
                </a:solidFill>
                <a:latin typeface="Consolas" panose="020B0609020204030204" pitchFamily="49" charset="0"/>
                <a:cs typeface="+mn-cs"/>
              </a:rPr>
              <a:t>"some value"</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).Result;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response.SessionToken</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p>
          <a:p>
            <a:pPr defTabSz="685800" eaLnBrk="0" hangingPunct="0">
              <a:defRPr/>
            </a:pPr>
            <a:endParaRPr lang="en-US" altLang="en-US" sz="900" b="0" dirty="0">
              <a:solidFill>
                <a:srgbClr val="000000"/>
              </a:solidFill>
              <a:latin typeface="Consolas" panose="020B0609020204030204" pitchFamily="49" charset="0"/>
              <a:cs typeface="+mn-cs"/>
            </a:endParaRPr>
          </a:p>
          <a:p>
            <a:pPr defTabSz="685800" eaLnBrk="0" hangingPunct="0">
              <a:defRPr/>
            </a:pPr>
            <a:r>
              <a:rPr lang="en-US" altLang="en-US" sz="900" b="0" dirty="0">
                <a:solidFill>
                  <a:srgbClr val="0000FF"/>
                </a:solidFill>
                <a:latin typeface="Consolas" panose="020B0609020204030204" pitchFamily="49" charset="0"/>
                <a:cs typeface="+mn-cs"/>
              </a:rPr>
              <a:t>using</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 client =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DocumentClient</a:t>
            </a:r>
            <a:r>
              <a:rPr lang="en-US" altLang="en-US" sz="900" b="0" dirty="0">
                <a:solidFill>
                  <a:srgbClr val="000000"/>
                </a:solidFill>
                <a:latin typeface="Consolas" panose="020B0609020204030204" pitchFamily="49" charset="0"/>
                <a:cs typeface="+mn-cs"/>
              </a:rPr>
              <a:t>(</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Uri(</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 </a:t>
            </a:r>
            <a:r>
              <a:rPr lang="en-US" altLang="en-US" sz="900" b="0" dirty="0">
                <a:solidFill>
                  <a:srgbClr val="A31515"/>
                </a:solidFill>
                <a:latin typeface="Consolas" panose="020B0609020204030204" pitchFamily="49" charset="0"/>
                <a:cs typeface="+mn-cs"/>
              </a:rPr>
              <a:t>""</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ResourceResponse</a:t>
            </a:r>
            <a:r>
              <a:rPr lang="en-US" altLang="en-US" sz="900" b="0" dirty="0">
                <a:solidFill>
                  <a:srgbClr val="000000"/>
                </a:solidFill>
                <a:latin typeface="Consolas" panose="020B0609020204030204" pitchFamily="49" charset="0"/>
                <a:cs typeface="+mn-cs"/>
              </a:rPr>
              <a:t>&lt;Document&gt; read = </a:t>
            </a:r>
            <a:r>
              <a:rPr lang="en-US" altLang="en-US" sz="900" b="0" dirty="0" err="1">
                <a:solidFill>
                  <a:srgbClr val="000000"/>
                </a:solidFill>
                <a:latin typeface="Consolas" panose="020B0609020204030204" pitchFamily="49" charset="0"/>
                <a:cs typeface="+mn-cs"/>
              </a:rPr>
              <a:t>client.ReadDocumentAsync</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documentLink</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RequestOptions</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sessionToken</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).Result; </a:t>
            </a:r>
          </a:p>
          <a:p>
            <a:pPr defTabSz="685800" eaLnBrk="0" hangingPunct="0">
              <a:defRPr/>
            </a:pPr>
            <a:r>
              <a:rPr lang="en-US" altLang="en-US" sz="900" b="0" dirty="0">
                <a:solidFill>
                  <a:srgbClr val="000000"/>
                </a:solidFill>
                <a:latin typeface="Consolas" panose="020B0609020204030204" pitchFamily="49" charset="0"/>
                <a:cs typeface="+mn-cs"/>
              </a:rPr>
              <a:t>}</a:t>
            </a:r>
            <a:r>
              <a:rPr lang="en-US" altLang="en-US" sz="900" b="0" dirty="0">
                <a:solidFill>
                  <a:prstClr val="black"/>
                </a:solidFill>
                <a:latin typeface="Calibri" panose="020F0502020204030204"/>
                <a:cs typeface="+mn-cs"/>
              </a:rPr>
              <a:t> </a:t>
            </a:r>
            <a:endParaRPr lang="en-US" altLang="en-US" sz="900" b="0" dirty="0">
              <a:solidFill>
                <a:prstClr val="black"/>
              </a:solidFill>
              <a:latin typeface="Arial" panose="020B0604020202020204" pitchFamily="34" charset="0"/>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4189912" y="970773"/>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568235" y="2714733"/>
            <a:ext cx="7484613" cy="923330"/>
          </a:xfrm>
          <a:prstGeom prst="rect">
            <a:avLst/>
          </a:prstGeom>
          <a:noFill/>
        </p:spPr>
        <p:txBody>
          <a:bodyPr wrap="none" rtlCol="0">
            <a:spAutoFit/>
          </a:bodyPr>
          <a:lstStyle/>
          <a:p>
            <a:pPr defTabSz="685800" fontAlgn="auto">
              <a:spcBef>
                <a:spcPts val="0"/>
              </a:spcBef>
              <a:spcAft>
                <a:spcPts val="0"/>
              </a:spcAft>
              <a:defRPr/>
            </a:pPr>
            <a:r>
              <a:rPr lang="en-US" altLang="en-US" sz="1350" dirty="0">
                <a:solidFill>
                  <a:prstClr val="black"/>
                </a:solidFill>
                <a:latin typeface="Calibri" panose="020F0502020204030204"/>
                <a:cs typeface="+mn-cs"/>
              </a:rPr>
              <a:t>Session Consistency:</a:t>
            </a:r>
            <a:r>
              <a:rPr lang="en-US" altLang="en-US" sz="1350" b="0" dirty="0">
                <a:solidFill>
                  <a:prstClr val="black"/>
                </a:solidFill>
                <a:latin typeface="Calibri" panose="020F0502020204030204"/>
                <a:cs typeface="+mn-cs"/>
              </a:rPr>
              <a:t> Session is controlled using a “session token”.</a:t>
            </a:r>
          </a:p>
          <a:p>
            <a:pPr marL="214313" indent="-214313" defTabSz="685800" fontAlgn="auto">
              <a:spcBef>
                <a:spcPts val="0"/>
              </a:spcBef>
              <a:spcAft>
                <a:spcPts val="0"/>
              </a:spcAft>
              <a:buFont typeface="Arial" panose="020B0604020202020204" pitchFamily="34" charset="0"/>
              <a:buChar char="•"/>
              <a:defRPr/>
            </a:pPr>
            <a:r>
              <a:rPr lang="en-US" altLang="en-US" sz="1350" b="0" dirty="0">
                <a:solidFill>
                  <a:prstClr val="black"/>
                </a:solidFill>
                <a:latin typeface="Calibri" panose="020F0502020204030204"/>
                <a:cs typeface="+mn-cs"/>
              </a:rPr>
              <a:t>Session tokens are automatically cached by the Client SDK</a:t>
            </a:r>
          </a:p>
          <a:p>
            <a:pPr marL="214313" indent="-214313" defTabSz="685800" fontAlgn="auto">
              <a:spcBef>
                <a:spcPts val="0"/>
              </a:spcBef>
              <a:spcAft>
                <a:spcPts val="0"/>
              </a:spcAft>
              <a:buFont typeface="Arial" panose="020B0604020202020204" pitchFamily="34" charset="0"/>
              <a:buChar char="•"/>
              <a:defRPr/>
            </a:pPr>
            <a:r>
              <a:rPr lang="en-US" altLang="en-US" sz="1350" b="0" dirty="0">
                <a:solidFill>
                  <a:prstClr val="black"/>
                </a:solidFill>
                <a:latin typeface="Calibri" panose="020F0502020204030204"/>
                <a:cs typeface="+mn-cs"/>
              </a:rPr>
              <a:t>Can be pulled out and used to override other requests (to preserve session between multiple clients)</a:t>
            </a:r>
          </a:p>
          <a:p>
            <a:pPr defTabSz="685800" fontAlgn="auto">
              <a:spcBef>
                <a:spcPts val="0"/>
              </a:spcBef>
              <a:spcAft>
                <a:spcPts val="0"/>
              </a:spcAft>
              <a:defRPr/>
            </a:pPr>
            <a:endParaRPr lang="en-US" sz="1350" b="0" dirty="0">
              <a:solidFill>
                <a:prstClr val="black"/>
              </a:solidFill>
              <a:latin typeface="Calibri" panose="020F0502020204030204"/>
              <a:cs typeface="+mn-cs"/>
            </a:endParaRPr>
          </a:p>
        </p:txBody>
      </p:sp>
      <p:sp>
        <p:nvSpPr>
          <p:cNvPr id="3" name="Title 2"/>
          <p:cNvSpPr>
            <a:spLocks noGrp="1"/>
          </p:cNvSpPr>
          <p:nvPr>
            <p:ph type="title"/>
          </p:nvPr>
        </p:nvSpPr>
        <p:spPr/>
        <p:txBody>
          <a:bodyPr/>
          <a:lstStyle/>
          <a:p>
            <a:r>
              <a:rPr lang="en-US" dirty="0"/>
              <a:t>Consistency models</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13005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478" y="1000165"/>
            <a:ext cx="4663045" cy="14678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4189912" y="970773"/>
            <a:ext cx="724987" cy="9347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568234" y="2714733"/>
            <a:ext cx="3725122" cy="300082"/>
          </a:xfrm>
          <a:prstGeom prst="rect">
            <a:avLst/>
          </a:prstGeom>
          <a:noFill/>
        </p:spPr>
        <p:txBody>
          <a:bodyPr wrap="none" rtlCol="0">
            <a:spAutoFit/>
          </a:bodyPr>
          <a:lstStyle/>
          <a:p>
            <a:pPr defTabSz="685800" fontAlgn="auto">
              <a:spcBef>
                <a:spcPts val="0"/>
              </a:spcBef>
              <a:spcAft>
                <a:spcPts val="0"/>
              </a:spcAft>
              <a:defRPr/>
            </a:pPr>
            <a:r>
              <a:rPr lang="en-US" altLang="en-US" sz="1350" dirty="0">
                <a:solidFill>
                  <a:prstClr val="black"/>
                </a:solidFill>
                <a:latin typeface="Calibri" panose="020F0502020204030204"/>
                <a:cs typeface="+mn-cs"/>
              </a:rPr>
              <a:t>Consistency can be relaxed on a per-request basis</a:t>
            </a:r>
            <a:endParaRPr lang="en-US" sz="1350" b="0" dirty="0">
              <a:solidFill>
                <a:prstClr val="black"/>
              </a:solidFill>
              <a:latin typeface="Calibri" panose="020F0502020204030204"/>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1053827" y="3238442"/>
            <a:ext cx="4761573"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eaLnBrk="0" hangingPunct="0">
              <a:defRPr/>
            </a:pPr>
            <a:r>
              <a:rPr lang="en-US" altLang="en-US" sz="900" b="0" dirty="0" err="1">
                <a:solidFill>
                  <a:srgbClr val="000000"/>
                </a:solidFill>
                <a:latin typeface="Consolas" panose="020B0609020204030204" pitchFamily="49" charset="0"/>
                <a:cs typeface="+mn-cs"/>
              </a:rPr>
              <a:t>client.ReadDocumentAsync</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documentLink</a:t>
            </a:r>
            <a:r>
              <a:rPr lang="en-US" altLang="en-US" sz="900" b="0" dirty="0">
                <a:solidFill>
                  <a:srgbClr val="000000"/>
                </a:solidFill>
                <a:latin typeface="Consolas" panose="020B0609020204030204" pitchFamily="49" charset="0"/>
                <a:cs typeface="+mn-cs"/>
              </a:rPr>
              <a:t>,</a:t>
            </a:r>
          </a:p>
          <a:p>
            <a:pPr defTabSz="685800" eaLnBrk="0" hangingPunct="0">
              <a:defRPr/>
            </a:pPr>
            <a:r>
              <a:rPr lang="en-US" altLang="en-US" sz="900" b="0" dirty="0">
                <a:solidFill>
                  <a:srgbClr val="000000"/>
                </a:solidFill>
                <a:latin typeface="Consolas" panose="020B0609020204030204" pitchFamily="49" charset="0"/>
                <a:cs typeface="+mn-cs"/>
              </a:rPr>
              <a:t>    </a:t>
            </a:r>
            <a:r>
              <a:rPr lang="en-US" altLang="en-US" sz="900" b="0" dirty="0">
                <a:solidFill>
                  <a:srgbClr val="0000FF"/>
                </a:solidFill>
                <a:latin typeface="Consolas" panose="020B0609020204030204" pitchFamily="49" charset="0"/>
                <a:cs typeface="+mn-cs"/>
              </a:rPr>
              <a:t>new</a:t>
            </a:r>
            <a:r>
              <a:rPr lang="en-US" altLang="en-US" sz="900" b="0" dirty="0">
                <a:solidFill>
                  <a:srgbClr val="000000"/>
                </a:solidFill>
                <a:latin typeface="Consolas" panose="020B0609020204030204" pitchFamily="49" charset="0"/>
                <a:cs typeface="+mn-cs"/>
              </a:rPr>
              <a:t> </a:t>
            </a:r>
            <a:r>
              <a:rPr lang="en-US" altLang="en-US" sz="900" b="0" dirty="0" err="1">
                <a:solidFill>
                  <a:srgbClr val="000000"/>
                </a:solidFill>
                <a:latin typeface="Consolas" panose="020B0609020204030204" pitchFamily="49" charset="0"/>
                <a:cs typeface="+mn-cs"/>
              </a:rPr>
              <a:t>RequestOptions</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ConsistencyLevel</a:t>
            </a:r>
            <a:r>
              <a:rPr lang="en-US" altLang="en-US" sz="900" b="0" dirty="0">
                <a:solidFill>
                  <a:srgbClr val="000000"/>
                </a:solidFill>
                <a:latin typeface="Consolas" panose="020B0609020204030204" pitchFamily="49" charset="0"/>
                <a:cs typeface="+mn-cs"/>
              </a:rPr>
              <a:t> = </a:t>
            </a:r>
            <a:r>
              <a:rPr lang="en-US" altLang="en-US" sz="900" b="0" dirty="0" err="1">
                <a:solidFill>
                  <a:srgbClr val="000000"/>
                </a:solidFill>
                <a:latin typeface="Consolas" panose="020B0609020204030204" pitchFamily="49" charset="0"/>
                <a:cs typeface="+mn-cs"/>
              </a:rPr>
              <a:t>ConsistencyLevel.Eventual</a:t>
            </a:r>
            <a:r>
              <a:rPr lang="en-US" altLang="en-US" sz="900" b="0" dirty="0">
                <a:solidFill>
                  <a:srgbClr val="000000"/>
                </a:solidFill>
                <a:latin typeface="Consolas" panose="020B0609020204030204" pitchFamily="49" charset="0"/>
                <a:cs typeface="+mn-cs"/>
              </a:rPr>
              <a:t> }</a:t>
            </a:r>
          </a:p>
          <a:p>
            <a:pPr defTabSz="685800" eaLnBrk="0" hangingPunct="0">
              <a:defRPr/>
            </a:pPr>
            <a:r>
              <a:rPr lang="en-US" altLang="en-US" sz="900" b="0" dirty="0">
                <a:solidFill>
                  <a:srgbClr val="000000"/>
                </a:solidFill>
                <a:latin typeface="Consolas" panose="020B0609020204030204" pitchFamily="49" charset="0"/>
                <a:cs typeface="+mn-cs"/>
              </a:rPr>
              <a:t>); </a:t>
            </a:r>
            <a:br>
              <a:rPr lang="en-US" altLang="en-US" sz="900" b="0" dirty="0">
                <a:solidFill>
                  <a:prstClr val="black"/>
                </a:solidFill>
                <a:latin typeface="Calibri" panose="020F0502020204030204"/>
                <a:cs typeface="+mn-cs"/>
              </a:rPr>
            </a:br>
            <a:endParaRPr lang="en-US" altLang="en-US" sz="900" b="0" dirty="0">
              <a:solidFill>
                <a:prstClr val="black"/>
              </a:solidFill>
              <a:latin typeface="Arial" panose="020B0604020202020204" pitchFamily="34" charset="0"/>
              <a:cs typeface="+mn-cs"/>
            </a:endParaRPr>
          </a:p>
        </p:txBody>
      </p:sp>
      <p:sp>
        <p:nvSpPr>
          <p:cNvPr id="3" name="Title 2"/>
          <p:cNvSpPr>
            <a:spLocks noGrp="1"/>
          </p:cNvSpPr>
          <p:nvPr>
            <p:ph type="title"/>
          </p:nvPr>
        </p:nvSpPr>
        <p:spPr/>
        <p:txBody>
          <a:bodyPr/>
          <a:lstStyle/>
          <a:p>
            <a:r>
              <a:rPr lang="en-US" dirty="0"/>
              <a:t>Consistency models</a:t>
            </a:r>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5667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Implement global distribution and high availability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a:xfrm>
            <a:off x="3685592" y="1978229"/>
            <a:ext cx="5290768" cy="3722293"/>
          </a:xfrm>
        </p:spPr>
        <p:txBody>
          <a:bodyPr/>
          <a:lstStyle/>
          <a:p>
            <a:r>
              <a:rPr lang="en-US" sz="2000" dirty="0"/>
              <a:t>Replicate data to additional regions</a:t>
            </a:r>
          </a:p>
          <a:p>
            <a:r>
              <a:rPr lang="en-US" sz="2000" dirty="0"/>
              <a:t>Define automatic failover policies for disaster recovery</a:t>
            </a:r>
          </a:p>
          <a:p>
            <a:r>
              <a:rPr lang="en-US" sz="2000" dirty="0"/>
              <a:t>Perform manual failovers to change the write region</a:t>
            </a:r>
          </a:p>
          <a:p>
            <a:r>
              <a:rPr lang="en-US" sz="2000" dirty="0"/>
              <a:t>Set the preferred location of applications for low-latency access</a:t>
            </a:r>
          </a:p>
          <a:p>
            <a:r>
              <a:rPr lang="en-US" sz="2000" dirty="0"/>
              <a:t>Design patterns for multi-write regions</a:t>
            </a:r>
          </a:p>
          <a:p>
            <a:r>
              <a:rPr lang="en-US" sz="2000" dirty="0"/>
              <a:t>Resolve conflicts surfaced by the conflict feed</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23827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tokens</a:t>
            </a:r>
          </a:p>
        </p:txBody>
      </p:sp>
      <p:sp>
        <p:nvSpPr>
          <p:cNvPr id="3" name="Text Placeholder 2"/>
          <p:cNvSpPr>
            <a:spLocks noGrp="1"/>
          </p:cNvSpPr>
          <p:nvPr>
            <p:ph type="body" idx="1"/>
          </p:nvPr>
        </p:nvSpPr>
        <p:spPr/>
        <p:txBody>
          <a:bodyPr/>
          <a:lstStyle/>
          <a:p>
            <a:r>
              <a:rPr lang="en-US" dirty="0"/>
              <a:t>Each new write request to Azure Cosmos DB is assigned a new </a:t>
            </a:r>
            <a:r>
              <a:rPr lang="en-US" dirty="0" err="1"/>
              <a:t>SessionToken</a:t>
            </a:r>
            <a:r>
              <a:rPr lang="en-US" dirty="0"/>
              <a:t>. The </a:t>
            </a:r>
            <a:r>
              <a:rPr lang="en-US" dirty="0" err="1"/>
              <a:t>DocumentClient</a:t>
            </a:r>
            <a:r>
              <a:rPr lang="en-US" dirty="0"/>
              <a:t> will use this token internally with each read/query request to ensure that the set consistency level is maintained</a:t>
            </a:r>
          </a:p>
        </p:txBody>
      </p:sp>
      <p:sp>
        <p:nvSpPr>
          <p:cNvPr id="4" name="Text Placeholder 3"/>
          <p:cNvSpPr>
            <a:spLocks noGrp="1"/>
          </p:cNvSpPr>
          <p:nvPr>
            <p:ph type="body" sz="quarter" idx="10"/>
          </p:nvPr>
        </p:nvSpPr>
        <p:spPr/>
        <p:txBody>
          <a:bodyPr/>
          <a:lstStyle/>
          <a:p>
            <a:r>
              <a:rPr lang="en-US" dirty="0">
                <a:hlinkClick r:id="rId3"/>
              </a:rPr>
              <a:t>https://docs.microsoft.com/en-us/dotnet/api/microsoft.azure.documents.client.requestoptions.sessiontoken?view=azure-dotnet</a:t>
            </a:r>
            <a:endParaRPr lang="en-US" dirty="0"/>
          </a:p>
          <a:p>
            <a:endParaRPr lang="en-US" dirty="0"/>
          </a:p>
        </p:txBody>
      </p:sp>
    </p:spTree>
    <p:extLst>
      <p:ext uri="{BB962C8B-B14F-4D97-AF65-F5344CB8AC3E}">
        <p14:creationId xmlns:p14="http://schemas.microsoft.com/office/powerpoint/2010/main" val="21188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313" y="2589937"/>
            <a:ext cx="1319787" cy="1319787"/>
          </a:xfrm>
          <a:prstGeom prst="rect">
            <a:avLst/>
          </a:prstGeom>
        </p:spPr>
      </p:pic>
      <p:sp>
        <p:nvSpPr>
          <p:cNvPr id="3" name="Title 2"/>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pic>
        <p:nvPicPr>
          <p:cNvPr id="7" name="Graphic 8">
            <a:extLst>
              <a:ext uri="{FF2B5EF4-FFF2-40B4-BE49-F238E27FC236}">
                <a16:creationId xmlns:a16="http://schemas.microsoft.com/office/drawing/2014/main" id="{BE556B7A-FCC8-4ABA-BC96-D85358DDA4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3200" y="1689874"/>
            <a:ext cx="5327438" cy="2932926"/>
          </a:xfrm>
          <a:prstGeom prst="rect">
            <a:avLst/>
          </a:prstGeom>
        </p:spPr>
      </p:pic>
    </p:spTree>
    <p:extLst>
      <p:ext uri="{BB962C8B-B14F-4D97-AF65-F5344CB8AC3E}">
        <p14:creationId xmlns:p14="http://schemas.microsoft.com/office/powerpoint/2010/main" val="5791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173815" y="2047875"/>
            <a:ext cx="0" cy="262001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83637" y="2047875"/>
            <a:ext cx="3210340" cy="300082"/>
          </a:xfrm>
          <a:prstGeom prst="rect">
            <a:avLst/>
          </a:prstGeom>
          <a:noFill/>
        </p:spPr>
        <p:txBody>
          <a:bodyPr wrap="square" rtlCol="0">
            <a:spAutoFit/>
          </a:bodyPr>
          <a:lstStyle/>
          <a:p>
            <a:pPr defTabSz="685800" fontAlgn="auto">
              <a:spcBef>
                <a:spcPts val="0"/>
              </a:spcBef>
              <a:spcAft>
                <a:spcPts val="0"/>
              </a:spcAft>
              <a:defRPr/>
            </a:pPr>
            <a:r>
              <a:rPr lang="en-US" sz="1350" b="0" dirty="0">
                <a:solidFill>
                  <a:srgbClr val="7030A0"/>
                </a:solidFill>
                <a:latin typeface="Segoe UI Light" panose="020B0502040204020203" pitchFamily="34" charset="0"/>
                <a:cs typeface="Segoe UI Light" panose="020B0502040204020203" pitchFamily="34" charset="0"/>
              </a:rPr>
              <a:t>Why Global Distribution</a:t>
            </a:r>
          </a:p>
        </p:txBody>
      </p:sp>
      <p:sp>
        <p:nvSpPr>
          <p:cNvPr id="6" name="TextBox 5"/>
          <p:cNvSpPr txBox="1"/>
          <p:nvPr/>
        </p:nvSpPr>
        <p:spPr>
          <a:xfrm>
            <a:off x="4283636" y="2395057"/>
            <a:ext cx="4174562" cy="2123658"/>
          </a:xfrm>
          <a:prstGeom prst="rect">
            <a:avLst/>
          </a:prstGeom>
          <a:noFill/>
        </p:spPr>
        <p:txBody>
          <a:bodyPr wrap="square" rtlCol="0">
            <a:spAutoFit/>
          </a:bodyPr>
          <a:lstStyle/>
          <a:p>
            <a:pPr defTabSz="685800" fontAlgn="auto">
              <a:spcBef>
                <a:spcPts val="0"/>
              </a:spcBef>
              <a:spcAft>
                <a:spcPts val="0"/>
              </a:spcAft>
              <a:defRPr/>
            </a:pPr>
            <a:r>
              <a:rPr lang="en-US" sz="1200" dirty="0">
                <a:solidFill>
                  <a:prstClr val="black">
                    <a:lumMod val="75000"/>
                    <a:lumOff val="25000"/>
                  </a:prstClr>
                </a:solidFill>
                <a:latin typeface="Segoe UI Light" panose="020B0502040204020203" pitchFamily="34" charset="0"/>
                <a:cs typeface="Segoe UI Light" panose="020B0502040204020203" pitchFamily="34" charset="0"/>
              </a:rPr>
              <a:t>High Availability</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Automatic and Manual Failover</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14313" indent="-214313" defTabSz="685800" fontAlgn="auto">
              <a:spcBef>
                <a:spcPts val="0"/>
              </a:spcBef>
              <a:spcAft>
                <a:spcPts val="0"/>
              </a:spcAft>
              <a:buFont typeface="Arial" panose="020B0604020202020204" pitchFamily="34" charset="0"/>
              <a:buChar char="•"/>
              <a:defRPr/>
            </a:pPr>
            <a:endParaRPr lang="en-US" sz="1200" b="0" dirty="0">
              <a:solidFill>
                <a:prstClr val="black">
                  <a:lumMod val="75000"/>
                  <a:lumOff val="25000"/>
                </a:prstClr>
              </a:solidFill>
              <a:latin typeface="Segoe UI Light" panose="020B0502040204020203" pitchFamily="34" charset="0"/>
              <a:cs typeface="Segoe UI Light" panose="020B0502040204020203" pitchFamily="34" charset="0"/>
            </a:endParaRPr>
          </a:p>
          <a:p>
            <a:pPr defTabSz="685800" fontAlgn="auto">
              <a:spcBef>
                <a:spcPts val="0"/>
              </a:spcBef>
              <a:spcAft>
                <a:spcPts val="0"/>
              </a:spcAft>
              <a:defRPr/>
            </a:pPr>
            <a:r>
              <a:rPr lang="en-US" sz="1200"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14313"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1200" b="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557213" lvl="1"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1200" b="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557213" lvl="1" indent="-214313" defTabSz="685800" fontAlgn="auto">
              <a:spcBef>
                <a:spcPts val="0"/>
              </a:spcBef>
              <a:spcAft>
                <a:spcPts val="0"/>
              </a:spcAft>
              <a:buFont typeface="Arial" panose="020B0604020202020204" pitchFamily="34" charset="0"/>
              <a:buChar char="•"/>
              <a:defRPr/>
            </a:pP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1200" b="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1200" b="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127" y="2324874"/>
            <a:ext cx="3272156" cy="1801427"/>
          </a:xfrm>
          <a:prstGeom prst="rect">
            <a:avLst/>
          </a:prstGeom>
        </p:spPr>
      </p:pic>
      <p:sp>
        <p:nvSpPr>
          <p:cNvPr id="2" name="Title 1"/>
          <p:cNvSpPr>
            <a:spLocks noGrp="1"/>
          </p:cNvSpPr>
          <p:nvPr>
            <p:ph type="title"/>
          </p:nvPr>
        </p:nvSpPr>
        <p:spPr/>
        <p:txBody>
          <a:bodyPr/>
          <a:lstStyle/>
          <a:p>
            <a:r>
              <a:rPr lang="en-US" dirty="0"/>
              <a:t>Global Distribution</a:t>
            </a:r>
          </a:p>
        </p:txBody>
      </p:sp>
      <p:sp>
        <p:nvSpPr>
          <p:cNvPr id="7" name="Text Placeholder 6"/>
          <p:cNvSpPr>
            <a:spLocks noGrp="1"/>
          </p:cNvSpPr>
          <p:nvPr>
            <p:ph type="body" sz="quarter" idx="10"/>
          </p:nvPr>
        </p:nvSpPr>
        <p:spPr/>
        <p:txBody>
          <a:bodyPr/>
          <a:lstStyle/>
          <a:p>
            <a:r>
              <a:rPr lang="en-US" dirty="0">
                <a:hlinkClick r:id="rId5"/>
              </a:rPr>
              <a:t>https://docs.microsoft.com/en-us/azure/cosmos-db/distribute-data-globally</a:t>
            </a:r>
            <a:endParaRPr lang="en-US" dirty="0"/>
          </a:p>
          <a:p>
            <a:endParaRPr lang="en-US" dirty="0"/>
          </a:p>
        </p:txBody>
      </p:sp>
    </p:spTree>
    <p:extLst>
      <p:ext uri="{BB962C8B-B14F-4D97-AF65-F5344CB8AC3E}">
        <p14:creationId xmlns:p14="http://schemas.microsoft.com/office/powerpoint/2010/main" val="373153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3"/>
          <a:stretch>
            <a:fillRect/>
          </a:stretch>
        </p:blipFill>
        <p:spPr>
          <a:xfrm>
            <a:off x="747550" y="857250"/>
            <a:ext cx="7648900" cy="5143500"/>
          </a:xfrm>
          <a:prstGeom prst="rect">
            <a:avLst/>
          </a:prstGeom>
        </p:spPr>
      </p:pic>
      <p:sp>
        <p:nvSpPr>
          <p:cNvPr id="2" name="Title 1"/>
          <p:cNvSpPr>
            <a:spLocks noGrp="1"/>
          </p:cNvSpPr>
          <p:nvPr>
            <p:ph type="title"/>
          </p:nvPr>
        </p:nvSpPr>
        <p:spPr/>
        <p:txBody>
          <a:bodyPr/>
          <a:lstStyle/>
          <a:p>
            <a:r>
              <a:rPr lang="en-US" dirty="0"/>
              <a:t>Global Distribution</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291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3"/>
          <a:stretch>
            <a:fillRect/>
          </a:stretch>
        </p:blipFill>
        <p:spPr>
          <a:xfrm>
            <a:off x="747550" y="857250"/>
            <a:ext cx="7648900" cy="51435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5664820" y="3483362"/>
            <a:ext cx="245327" cy="20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Global Distribution</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090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3"/>
          <a:stretch>
            <a:fillRect/>
          </a:stretch>
        </p:blipFill>
        <p:spPr>
          <a:xfrm>
            <a:off x="743660" y="857250"/>
            <a:ext cx="7656680" cy="51435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5664820" y="3483362"/>
            <a:ext cx="245327" cy="206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4" name="Title 3"/>
          <p:cNvSpPr>
            <a:spLocks noGrp="1"/>
          </p:cNvSpPr>
          <p:nvPr>
            <p:ph type="title"/>
          </p:nvPr>
        </p:nvSpPr>
        <p:spPr/>
        <p:txBody>
          <a:bodyPr/>
          <a:lstStyle/>
          <a:p>
            <a:r>
              <a:rPr lang="en-US" dirty="0"/>
              <a:t>Global Distribution</a:t>
            </a:r>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63122338"/>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1998</Words>
  <Application>Microsoft Office PowerPoint</Application>
  <PresentationFormat>Presentación en pantalla (4:3)</PresentationFormat>
  <Paragraphs>320</Paragraphs>
  <Slides>40</Slides>
  <Notes>40</Notes>
  <HiddenSlides>1</HiddenSlides>
  <MMClips>0</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40</vt:i4>
      </vt:variant>
    </vt:vector>
  </HeadingPairs>
  <TitlesOfParts>
    <vt:vector size="56" baseType="lpstr">
      <vt:lpstr>Calibri</vt:lpstr>
      <vt:lpstr>Consolas</vt:lpstr>
      <vt:lpstr>Times New Roman</vt:lpstr>
      <vt:lpstr>Open Sans</vt:lpstr>
      <vt:lpstr>Courier New</vt:lpstr>
      <vt:lpstr>Wingdings</vt:lpstr>
      <vt:lpstr>Calibri Light</vt:lpstr>
      <vt:lpstr>Segoe UI Light</vt:lpstr>
      <vt:lpstr>Segoe UI</vt:lpstr>
      <vt:lpstr>Arial</vt:lpstr>
      <vt:lpstr>segoe-ui_normal</vt:lpstr>
      <vt:lpstr>segoe-ui_semibold</vt:lpstr>
      <vt:lpstr>Verdana</vt:lpstr>
      <vt:lpstr>inherit</vt:lpstr>
      <vt:lpstr>NG_MOC_Core_ModuleNew2</vt:lpstr>
      <vt:lpstr>16_NG_MOC_Core_ModuleNew2</vt:lpstr>
      <vt:lpstr>Exam 70-777 Implementing Microsoft Azure Cosmos DB Solutions </vt:lpstr>
      <vt:lpstr>Replicate Data Across the World</vt:lpstr>
      <vt:lpstr>Replicate Data Across the World</vt:lpstr>
      <vt:lpstr>Implement global distribution and high availability</vt:lpstr>
      <vt:lpstr>Global Distribution</vt:lpstr>
      <vt:lpstr>Global Distribution</vt:lpstr>
      <vt:lpstr>Global Distribution</vt:lpstr>
      <vt:lpstr>Global Distribution</vt:lpstr>
      <vt:lpstr>Global Distribution</vt:lpstr>
      <vt:lpstr>Global Distribution</vt:lpstr>
      <vt:lpstr>Global Distribution</vt:lpstr>
      <vt:lpstr>Global Distribution</vt:lpstr>
      <vt:lpstr>Global Distribution</vt:lpstr>
      <vt:lpstr>Automatic Failover</vt:lpstr>
      <vt:lpstr>Automatic Failover</vt:lpstr>
      <vt:lpstr>Automatic Failover</vt:lpstr>
      <vt:lpstr>Preferred location</vt:lpstr>
      <vt:lpstr>Manual Failover</vt:lpstr>
      <vt:lpstr>Conflict feed</vt:lpstr>
      <vt:lpstr>Configuring for Global Distribution</vt:lpstr>
      <vt:lpstr>Select a data consistency approach based on business use cases</vt:lpstr>
      <vt:lpstr>Consistency</vt:lpstr>
      <vt:lpstr>Consistency</vt:lpstr>
      <vt:lpstr>Consistency</vt:lpstr>
      <vt:lpstr>Consistency</vt:lpstr>
      <vt:lpstr>Consistency</vt:lpstr>
      <vt:lpstr>Consistency</vt:lpstr>
      <vt:lpstr>Consistency</vt:lpstr>
      <vt:lpstr>Consistency</vt:lpstr>
      <vt:lpstr>Consistency</vt:lpstr>
      <vt:lpstr>Consistency</vt:lpstr>
      <vt:lpstr>Consistency</vt:lpstr>
      <vt:lpstr>Programmable Data Consistency </vt:lpstr>
      <vt:lpstr>Well-defined consistency models</vt:lpstr>
      <vt:lpstr>Consistency models</vt:lpstr>
      <vt:lpstr>Consistency models</vt:lpstr>
      <vt:lpstr>Consistency models</vt:lpstr>
      <vt:lpstr>Consistency models</vt:lpstr>
      <vt:lpstr>Consistency models</vt:lpstr>
      <vt:lpstr>Session tokens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2018-06-21T03:46:19Z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